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56" r:id="rId2"/>
    <p:sldId id="257" r:id="rId3"/>
    <p:sldId id="272" r:id="rId4"/>
    <p:sldId id="258" r:id="rId5"/>
    <p:sldId id="259" r:id="rId6"/>
    <p:sldId id="260"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B331"/>
    <a:srgbClr val="5A2B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showGuides="1">
      <p:cViewPr varScale="1">
        <p:scale>
          <a:sx n="103" d="100"/>
          <a:sy n="103" d="100"/>
        </p:scale>
        <p:origin x="23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4D9EA9-D747-8843-805B-AB2E9FC582EC}" type="datetimeFigureOut">
              <a:rPr lang="en-US" smtClean="0"/>
              <a:pPr/>
              <a:t>5/26/2015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2C5333-83EC-6A42-B16A-ED6FCE01C0F4}" type="slidenum">
              <a:rPr lang="en-US" smtClean="0"/>
              <a:pPr/>
              <a:t>‹#›</a:t>
            </a:fld>
            <a:endParaRPr lang="en-US"/>
          </a:p>
        </p:txBody>
      </p:sp>
    </p:spTree>
    <p:extLst>
      <p:ext uri="{BB962C8B-B14F-4D97-AF65-F5344CB8AC3E}">
        <p14:creationId xmlns:p14="http://schemas.microsoft.com/office/powerpoint/2010/main" val="3038711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9A5374-8C78-2E44-99C6-C69453EFEB1E}" type="datetimeFigureOut">
              <a:rPr lang="en-US" smtClean="0"/>
              <a:pPr/>
              <a:t>5/26/2015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93781C-6F35-7341-BEDB-30D74A0E62B6}" type="slidenum">
              <a:rPr lang="en-US" smtClean="0"/>
              <a:pPr/>
              <a:t>‹#›</a:t>
            </a:fld>
            <a:endParaRPr lang="en-US"/>
          </a:p>
        </p:txBody>
      </p:sp>
    </p:spTree>
    <p:extLst>
      <p:ext uri="{BB962C8B-B14F-4D97-AF65-F5344CB8AC3E}">
        <p14:creationId xmlns:p14="http://schemas.microsoft.com/office/powerpoint/2010/main" val="282009668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1CDF24-36C4-6645-BD44-F2F2137C4046}" type="datetime1">
              <a:rPr lang="en-US" smtClean="0"/>
              <a:pPr/>
              <a:t>5/26/2015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AEC5E8-61B2-B945-ACDE-C69EF701E93F}" type="datetime1">
              <a:rPr lang="en-US" smtClean="0"/>
              <a:pPr/>
              <a:t>5/26/2015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2086E2-CF05-9C46-A55A-2AC5C7D7BD0F}" type="datetime1">
              <a:rPr lang="en-US" smtClean="0"/>
              <a:pPr/>
              <a:t>5/26/2015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932AA9-F63E-0747-9F28-64B18A8A45E9}" type="datetime1">
              <a:rPr lang="en-US" smtClean="0"/>
              <a:pPr/>
              <a:t>5/26/2015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90F401-EF9E-3548-B7B2-75783519F969}" type="datetime1">
              <a:rPr lang="en-US" smtClean="0"/>
              <a:pPr/>
              <a:t>5/26/2015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E052CF-177D-BD48-9362-12B3CE2DD4D8}" type="datetime1">
              <a:rPr lang="en-US" smtClean="0"/>
              <a:pPr/>
              <a:t>5/26/2015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A36908-8063-BA45-882F-3E78B4AD30A5}" type="datetime1">
              <a:rPr lang="en-US" smtClean="0"/>
              <a:pPr/>
              <a:t>5/26/2015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0A27FE-9A13-7943-ABAC-E1BB7AFC7FF4}" type="datetime1">
              <a:rPr lang="en-US" smtClean="0"/>
              <a:pPr/>
              <a:t>5/26/2015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A7FFFF-9A04-EC41-B5FE-5DF34E5DE76D}" type="datetime1">
              <a:rPr lang="en-US" smtClean="0"/>
              <a:pPr/>
              <a:t>5/26/2015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122ED7-827C-C840-95AB-488F7CA9C6DE}" type="datetime1">
              <a:rPr lang="en-US" smtClean="0"/>
              <a:pPr/>
              <a:t>5/26/2015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1EAB4-D493-8142-893E-34E8B1A4CCE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Powerpoint Data 002.jpg"/>
          <p:cNvPicPr>
            <a:picLocks noChangeAspect="1"/>
          </p:cNvPicPr>
          <p:nvPr userDrawn="1"/>
        </p:nvPicPr>
        <p:blipFill>
          <a:blip r:embed="rId13"/>
          <a:stretch>
            <a:fillRect/>
          </a:stretch>
        </p:blipFill>
        <p:spPr>
          <a:xfrm>
            <a:off x="4554" y="0"/>
            <a:ext cx="9134892" cy="6858000"/>
          </a:xfrm>
          <a:prstGeom prst="rect">
            <a:avLst/>
          </a:prstGeom>
        </p:spPr>
      </p:pic>
      <p:sp>
        <p:nvSpPr>
          <p:cNvPr id="2" name="Title Placeholder 1"/>
          <p:cNvSpPr>
            <a:spLocks noGrp="1"/>
          </p:cNvSpPr>
          <p:nvPr>
            <p:ph type="title"/>
          </p:nvPr>
        </p:nvSpPr>
        <p:spPr>
          <a:xfrm>
            <a:off x="457200" y="45720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30115"/>
            <a:ext cx="8229600" cy="429604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100828"/>
            <a:ext cx="2133600" cy="238374"/>
          </a:xfrm>
          <a:prstGeom prst="rect">
            <a:avLst/>
          </a:prstGeom>
        </p:spPr>
        <p:txBody>
          <a:bodyPr vert="horz" lIns="91440" tIns="45720" rIns="91440" bIns="45720" rtlCol="0" anchor="ctr"/>
          <a:lstStyle>
            <a:lvl1pPr algn="l">
              <a:defRPr sz="1050">
                <a:solidFill>
                  <a:schemeClr val="bg1"/>
                </a:solidFill>
                <a:latin typeface="Arial"/>
                <a:cs typeface="Arial"/>
              </a:defRPr>
            </a:lvl1pPr>
          </a:lstStyle>
          <a:p>
            <a:fld id="{89B7167E-42E8-7B43-A725-BEF118AD2D4E}" type="datetime1">
              <a:rPr lang="en-US" smtClean="0"/>
              <a:pPr/>
              <a:t>5/26/2015</a:t>
            </a:fld>
            <a:endParaRPr lang="en-US" dirty="0"/>
          </a:p>
        </p:txBody>
      </p:sp>
      <p:sp>
        <p:nvSpPr>
          <p:cNvPr id="5" name="Footer Placeholder 4"/>
          <p:cNvSpPr>
            <a:spLocks noGrp="1"/>
          </p:cNvSpPr>
          <p:nvPr>
            <p:ph type="ftr" sz="quarter" idx="3"/>
          </p:nvPr>
        </p:nvSpPr>
        <p:spPr>
          <a:xfrm>
            <a:off x="457200" y="6356350"/>
            <a:ext cx="5562600"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100828"/>
            <a:ext cx="2133600" cy="247127"/>
          </a:xfrm>
          <a:prstGeom prst="rect">
            <a:avLst/>
          </a:prstGeom>
        </p:spPr>
        <p:txBody>
          <a:bodyPr vert="horz" lIns="91440" tIns="45720" rIns="91440" bIns="45720" rtlCol="0" anchor="ctr"/>
          <a:lstStyle>
            <a:lvl1pPr algn="r">
              <a:defRPr sz="1050">
                <a:solidFill>
                  <a:schemeClr val="bg1"/>
                </a:solidFill>
                <a:latin typeface="Arial"/>
                <a:cs typeface="Arial"/>
              </a:defRPr>
            </a:lvl1pPr>
          </a:lstStyle>
          <a:p>
            <a:fld id="{B841EAB4-D493-8142-893E-34E8B1A4CCE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457200" rtl="0" eaLnBrk="1" latinLnBrk="0" hangingPunct="1">
        <a:spcBef>
          <a:spcPct val="0"/>
        </a:spcBef>
        <a:buNone/>
        <a:defRPr sz="4400" b="1" i="0" kern="1200">
          <a:solidFill>
            <a:srgbClr val="5A2B6F"/>
          </a:solidFill>
          <a:latin typeface="Arial Bold"/>
          <a:ea typeface="+mj-ea"/>
          <a:cs typeface="Arial Bold"/>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owerpoint Title 002.jpg"/>
          <p:cNvPicPr>
            <a:picLocks noChangeAspect="1"/>
          </p:cNvPicPr>
          <p:nvPr/>
        </p:nvPicPr>
        <p:blipFill>
          <a:blip r:embed="rId2"/>
          <a:stretch>
            <a:fillRect/>
          </a:stretch>
        </p:blipFill>
        <p:spPr>
          <a:xfrm>
            <a:off x="4554" y="0"/>
            <a:ext cx="9134892" cy="6858000"/>
          </a:xfrm>
          <a:prstGeom prst="rect">
            <a:avLst/>
          </a:prstGeom>
        </p:spPr>
      </p:pic>
      <p:sp>
        <p:nvSpPr>
          <p:cNvPr id="2" name="Title 1"/>
          <p:cNvSpPr>
            <a:spLocks noGrp="1"/>
          </p:cNvSpPr>
          <p:nvPr>
            <p:ph type="ctrTitle"/>
          </p:nvPr>
        </p:nvSpPr>
        <p:spPr>
          <a:xfrm>
            <a:off x="685800" y="1688841"/>
            <a:ext cx="7772400" cy="3153747"/>
          </a:xfrm>
        </p:spPr>
        <p:txBody>
          <a:bodyPr>
            <a:noAutofit/>
          </a:bodyPr>
          <a:lstStyle/>
          <a:p>
            <a:r>
              <a:rPr lang="en-US" sz="3600" dirty="0" smtClean="0"/>
              <a:t>Registered Professional Nurse Supervision of Unlicensed Direct Support Professionals in Private Homes and in the Community </a:t>
            </a:r>
            <a:br>
              <a:rPr lang="en-US" sz="3600" dirty="0" smtClean="0"/>
            </a:br>
            <a:r>
              <a:rPr lang="en-US" sz="3600" dirty="0" smtClean="0"/>
              <a:t>ADM # 2015-03</a:t>
            </a:r>
            <a:endParaRPr lang="en-US" sz="3600" dirty="0"/>
          </a:p>
        </p:txBody>
      </p:sp>
      <p:sp>
        <p:nvSpPr>
          <p:cNvPr id="5" name="Date Placeholder 4"/>
          <p:cNvSpPr>
            <a:spLocks noGrp="1"/>
          </p:cNvSpPr>
          <p:nvPr>
            <p:ph type="dt" sz="half" idx="10"/>
          </p:nvPr>
        </p:nvSpPr>
        <p:spPr/>
        <p:txBody>
          <a:bodyPr/>
          <a:lstStyle/>
          <a:p>
            <a:fld id="{C6C54ECB-2E9E-1143-99D0-8A3C1250998E}" type="datetime1">
              <a:rPr lang="en-US" smtClean="0"/>
              <a:pPr/>
              <a:t>5/26/2015</a:t>
            </a:fld>
            <a:endParaRPr lang="en-US"/>
          </a:p>
        </p:txBody>
      </p:sp>
      <p:sp>
        <p:nvSpPr>
          <p:cNvPr id="6" name="Slide Number Placeholder 5"/>
          <p:cNvSpPr>
            <a:spLocks noGrp="1"/>
          </p:cNvSpPr>
          <p:nvPr>
            <p:ph type="sldNum" sz="quarter" idx="12"/>
          </p:nvPr>
        </p:nvSpPr>
        <p:spPr/>
        <p:txBody>
          <a:bodyPr/>
          <a:lstStyle/>
          <a:p>
            <a:fld id="{B841EAB4-D493-8142-893E-34E8B1A4CCE2}" type="slidenum">
              <a:rPr lang="en-US" smtClean="0"/>
              <a:pPr/>
              <a:t>1</a:t>
            </a:fld>
            <a:endParaRPr lang="en-US"/>
          </a:p>
        </p:txBody>
      </p:sp>
      <p:sp>
        <p:nvSpPr>
          <p:cNvPr id="8" name="Title 1"/>
          <p:cNvSpPr txBox="1">
            <a:spLocks/>
          </p:cNvSpPr>
          <p:nvPr/>
        </p:nvSpPr>
        <p:spPr>
          <a:xfrm>
            <a:off x="685800" y="5362839"/>
            <a:ext cx="7772400" cy="1338565"/>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u="none" strike="noStrike" kern="1200" cap="none" spc="0" normalizeH="0" baseline="0" noProof="0" dirty="0" smtClean="0">
                <a:ln>
                  <a:noFill/>
                </a:ln>
                <a:solidFill>
                  <a:schemeClr val="bg1"/>
                </a:solidFill>
                <a:effectLst/>
                <a:uLnTx/>
                <a:uFillTx/>
                <a:latin typeface="Arial"/>
                <a:ea typeface="+mj-ea"/>
                <a:cs typeface="Arial"/>
              </a:rPr>
              <a:t>May 7, 2015</a:t>
            </a:r>
            <a:endParaRPr kumimoji="0" lang="en-US" sz="2000" u="none" strike="noStrike" kern="1200" cap="none" spc="0" normalizeH="0" baseline="0" noProof="0" dirty="0">
              <a:ln>
                <a:noFill/>
              </a:ln>
              <a:solidFill>
                <a:schemeClr val="bg1"/>
              </a:solidFill>
              <a:effectLst/>
              <a:uLnTx/>
              <a:uFillTx/>
              <a:latin typeface="Arial"/>
              <a:ea typeface="+mj-ea"/>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Comparison between ADM’s</a:t>
            </a:r>
            <a:endParaRPr lang="en-US" dirty="0"/>
          </a:p>
        </p:txBody>
      </p:sp>
      <p:sp>
        <p:nvSpPr>
          <p:cNvPr id="3" name="Content Placeholder 2"/>
          <p:cNvSpPr>
            <a:spLocks noGrp="1"/>
          </p:cNvSpPr>
          <p:nvPr>
            <p:ph idx="1"/>
          </p:nvPr>
        </p:nvSpPr>
        <p:spPr>
          <a:xfrm>
            <a:off x="457200" y="1600200"/>
            <a:ext cx="8229600" cy="4525963"/>
          </a:xfrm>
        </p:spPr>
        <p:txBody>
          <a:bodyPr>
            <a:normAutofit fontScale="77500" lnSpcReduction="20000"/>
          </a:bodyPr>
          <a:lstStyle/>
          <a:p>
            <a:pPr algn="ctr">
              <a:buNone/>
            </a:pPr>
            <a:r>
              <a:rPr lang="en-US" sz="3100" b="1" u="sng" dirty="0" smtClean="0"/>
              <a:t>Delegation of Nursing Tasks in ADM 2015-03</a:t>
            </a:r>
          </a:p>
          <a:p>
            <a:pPr algn="ctr">
              <a:buNone/>
            </a:pPr>
            <a:endParaRPr lang="en-US" sz="2800" b="1" u="sng" dirty="0" smtClean="0">
              <a:solidFill>
                <a:prstClr val="black"/>
              </a:solidFill>
            </a:endParaRPr>
          </a:p>
          <a:p>
            <a:r>
              <a:rPr lang="en-US" sz="2400" b="1" dirty="0" smtClean="0">
                <a:solidFill>
                  <a:prstClr val="black"/>
                </a:solidFill>
              </a:rPr>
              <a:t>Initial Assessment:</a:t>
            </a:r>
            <a:endParaRPr lang="en-US" sz="2400" dirty="0" smtClean="0">
              <a:solidFill>
                <a:prstClr val="black"/>
              </a:solidFill>
            </a:endParaRPr>
          </a:p>
          <a:p>
            <a:pPr marL="0" indent="0">
              <a:buNone/>
            </a:pPr>
            <a:endParaRPr lang="en-US" sz="2400" dirty="0">
              <a:solidFill>
                <a:prstClr val="black"/>
              </a:solidFill>
            </a:endParaRPr>
          </a:p>
          <a:p>
            <a:pPr marL="0" lvl="0" indent="0">
              <a:buNone/>
            </a:pPr>
            <a:r>
              <a:rPr lang="en-US" sz="2400" dirty="0">
                <a:solidFill>
                  <a:prstClr val="black"/>
                </a:solidFill>
              </a:rPr>
              <a:t>With respect to each new individual served by an approved provider, the approved provider, in collaboration with an RN employed by or under contract with the approved provider, shall review the individual’s nursing needs, if any.  If the RN determines that the individual requires nursing services, the RN shall complete a comprehensive assessment of the individual to determine whether nursing tasks, in whole or in part, could be delegated to DSPs with adequate training and nursing supervision.  </a:t>
            </a:r>
            <a:endParaRPr lang="en-US" sz="2400" dirty="0" smtClean="0">
              <a:solidFill>
                <a:prstClr val="black"/>
              </a:solidFill>
            </a:endParaRPr>
          </a:p>
          <a:p>
            <a:pPr marL="0" lvl="0" indent="0">
              <a:buNone/>
            </a:pPr>
            <a:endParaRPr lang="en-US" sz="2400" dirty="0">
              <a:solidFill>
                <a:prstClr val="black"/>
              </a:solidFill>
            </a:endParaRPr>
          </a:p>
          <a:p>
            <a:r>
              <a:rPr lang="en-US" sz="2400" b="1" dirty="0" smtClean="0">
                <a:solidFill>
                  <a:prstClr val="black"/>
                </a:solidFill>
              </a:rPr>
              <a:t>Delegation Decisions:</a:t>
            </a:r>
          </a:p>
          <a:p>
            <a:pPr marL="0" indent="0">
              <a:buNone/>
            </a:pPr>
            <a:endParaRPr lang="en-US" sz="2400" b="1" dirty="0">
              <a:solidFill>
                <a:prstClr val="black"/>
              </a:solidFill>
            </a:endParaRPr>
          </a:p>
          <a:p>
            <a:pPr marL="0" indent="0">
              <a:buNone/>
            </a:pPr>
            <a:r>
              <a:rPr lang="en-US" sz="2400" dirty="0" smtClean="0">
                <a:solidFill>
                  <a:prstClr val="black"/>
                </a:solidFill>
              </a:rPr>
              <a:t>The same as ADM 2003-01</a:t>
            </a:r>
            <a:endParaRPr lang="en-US" sz="2400" dirty="0">
              <a:solidFill>
                <a:prstClr val="black"/>
              </a:solidFill>
            </a:endParaRPr>
          </a:p>
          <a:p>
            <a:pPr marL="0" indent="0">
              <a:buNone/>
            </a:pPr>
            <a:endParaRPr lang="en-US"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10</a:t>
            </a:fld>
            <a:endParaRPr lang="en-US"/>
          </a:p>
        </p:txBody>
      </p:sp>
    </p:spTree>
    <p:extLst>
      <p:ext uri="{BB962C8B-B14F-4D97-AF65-F5344CB8AC3E}">
        <p14:creationId xmlns:p14="http://schemas.microsoft.com/office/powerpoint/2010/main" val="358120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Comparison between ADM’s</a:t>
            </a:r>
            <a:endParaRPr lang="en-US" sz="2700" u="sng" dirty="0"/>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marL="0" lvl="0" indent="0" algn="ctr">
              <a:buNone/>
            </a:pPr>
            <a:r>
              <a:rPr lang="en-US" sz="2600" b="1" u="sng" dirty="0" smtClean="0"/>
              <a:t>Documenting Delegation Decisions in ADM 2015-03</a:t>
            </a:r>
          </a:p>
          <a:p>
            <a:pPr marL="0" lvl="0" indent="0" algn="ctr">
              <a:buNone/>
            </a:pPr>
            <a:endParaRPr lang="en-US" sz="2600" b="1" dirty="0" smtClean="0">
              <a:solidFill>
                <a:prstClr val="black"/>
              </a:solidFill>
            </a:endParaRPr>
          </a:p>
          <a:p>
            <a:pPr marL="0" lvl="0" indent="0">
              <a:buNone/>
            </a:pPr>
            <a:r>
              <a:rPr lang="en-US" sz="2200" dirty="0" smtClean="0">
                <a:solidFill>
                  <a:prstClr val="black"/>
                </a:solidFill>
              </a:rPr>
              <a:t>The </a:t>
            </a:r>
            <a:r>
              <a:rPr lang="en-US" sz="2200" dirty="0">
                <a:solidFill>
                  <a:prstClr val="black"/>
                </a:solidFill>
              </a:rPr>
              <a:t>RN shall develop an individualized plan of nursing services based on the comprehensive nursing assessment of the individual, which identifies the nursing services to be provided to the individual, including delegated nursing tasks.  An RN who delegates the performance of nursing tasks </a:t>
            </a:r>
            <a:r>
              <a:rPr lang="en-US" sz="2200" b="1" u="sng" dirty="0">
                <a:solidFill>
                  <a:prstClr val="black"/>
                </a:solidFill>
              </a:rPr>
              <a:t>shall note in the individualized plan of nursing services  a description of the nursing task, the name of the DSP(s) to whom the task is delegated, the date of the delegation, the RNs who will initially be assigned to supervise the DSP(s) and the RN’s signature</a:t>
            </a:r>
            <a:r>
              <a:rPr lang="en-US" sz="2200" dirty="0">
                <a:solidFill>
                  <a:prstClr val="black"/>
                </a:solidFill>
              </a:rPr>
              <a:t>. The RN may include specific recommendations relating to the RN supervision of the delegated tasks.  An RN shall promptly document in the individualized plan of nursing services any changes or termination of a delegation along with the RN’s signature.  </a:t>
            </a:r>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11</a:t>
            </a:fld>
            <a:endParaRPr lang="en-US"/>
          </a:p>
        </p:txBody>
      </p:sp>
    </p:spTree>
    <p:extLst>
      <p:ext uri="{BB962C8B-B14F-4D97-AF65-F5344CB8AC3E}">
        <p14:creationId xmlns:p14="http://schemas.microsoft.com/office/powerpoint/2010/main" val="3855099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of ADM’s</a:t>
            </a:r>
            <a:endParaRPr lang="en-US" dirty="0"/>
          </a:p>
        </p:txBody>
      </p:sp>
      <p:sp>
        <p:nvSpPr>
          <p:cNvPr id="3" name="Content Placeholder 2"/>
          <p:cNvSpPr>
            <a:spLocks noGrp="1"/>
          </p:cNvSpPr>
          <p:nvPr>
            <p:ph idx="1"/>
          </p:nvPr>
        </p:nvSpPr>
        <p:spPr>
          <a:xfrm>
            <a:off x="457200" y="1600200"/>
            <a:ext cx="8229600" cy="4919870"/>
          </a:xfrm>
        </p:spPr>
        <p:txBody>
          <a:bodyPr>
            <a:noAutofit/>
          </a:bodyPr>
          <a:lstStyle/>
          <a:p>
            <a:pPr>
              <a:buNone/>
            </a:pPr>
            <a:r>
              <a:rPr lang="en-US" sz="1400" b="1" u="sng" dirty="0" smtClean="0"/>
              <a:t>Requirements of ADM 2015-03 are essentially the same as the requirements of ADM 2003-01 for the following:</a:t>
            </a:r>
          </a:p>
          <a:p>
            <a:pPr>
              <a:buNone/>
            </a:pPr>
            <a:endParaRPr lang="en-US" sz="1400" dirty="0" smtClean="0"/>
          </a:p>
          <a:p>
            <a:r>
              <a:rPr lang="en-US" sz="1400" dirty="0" smtClean="0"/>
              <a:t>RN Supervision of DSP(s)</a:t>
            </a:r>
          </a:p>
          <a:p>
            <a:r>
              <a:rPr lang="en-US" sz="1400" dirty="0" smtClean="0"/>
              <a:t>Training</a:t>
            </a:r>
          </a:p>
          <a:p>
            <a:r>
              <a:rPr lang="en-US" sz="1400" dirty="0" smtClean="0"/>
              <a:t>Availability of RN to DSP(s)</a:t>
            </a:r>
          </a:p>
          <a:p>
            <a:r>
              <a:rPr lang="en-US" sz="1400" dirty="0" smtClean="0"/>
              <a:t>Plan of Nursing Services</a:t>
            </a:r>
          </a:p>
          <a:p>
            <a:pPr marL="0" indent="0">
              <a:buNone/>
            </a:pPr>
            <a:endParaRPr lang="en-US" sz="1400" b="1" u="sng" dirty="0" smtClean="0"/>
          </a:p>
          <a:p>
            <a:pPr marL="0" indent="0">
              <a:buNone/>
            </a:pPr>
            <a:r>
              <a:rPr lang="en-US" sz="1400" b="1" u="sng" dirty="0" smtClean="0"/>
              <a:t>Differences are in the following areas:</a:t>
            </a:r>
          </a:p>
          <a:p>
            <a:pPr marL="0" indent="0">
              <a:buNone/>
            </a:pPr>
            <a:r>
              <a:rPr lang="en-US" sz="1400" dirty="0" smtClean="0"/>
              <a:t>	</a:t>
            </a:r>
            <a:r>
              <a:rPr lang="en-US" sz="1400" u="sng" dirty="0" smtClean="0"/>
              <a:t>Frequency of visits by RN’s</a:t>
            </a:r>
          </a:p>
          <a:p>
            <a:pPr lvl="1"/>
            <a:r>
              <a:rPr lang="en-US" sz="1400" dirty="0" smtClean="0"/>
              <a:t>ADM 2003-01: once per week</a:t>
            </a:r>
          </a:p>
          <a:p>
            <a:pPr lvl="1"/>
            <a:r>
              <a:rPr lang="en-US" sz="1400" dirty="0" smtClean="0"/>
              <a:t>ADM 2015-03: once per month</a:t>
            </a:r>
          </a:p>
          <a:p>
            <a:pPr marL="0" indent="0">
              <a:buNone/>
            </a:pPr>
            <a:endParaRPr lang="en-US" sz="1400" dirty="0"/>
          </a:p>
          <a:p>
            <a:pPr marL="0" indent="0">
              <a:buNone/>
            </a:pPr>
            <a:r>
              <a:rPr lang="en-US" sz="1400" dirty="0" smtClean="0"/>
              <a:t>	</a:t>
            </a:r>
            <a:r>
              <a:rPr lang="en-US" sz="1400" u="sng" dirty="0" smtClean="0"/>
              <a:t>Clinical Performance Evaluations</a:t>
            </a:r>
            <a:endParaRPr lang="en-US" sz="1400" dirty="0" smtClean="0"/>
          </a:p>
          <a:p>
            <a:pPr lvl="1"/>
            <a:r>
              <a:rPr lang="en-US" sz="1400" dirty="0" smtClean="0"/>
              <a:t>ADM 2003-01: include, but not limited to, medication administration</a:t>
            </a:r>
          </a:p>
          <a:p>
            <a:pPr lvl="1"/>
            <a:r>
              <a:rPr lang="en-US" sz="1400" dirty="0" smtClean="0"/>
              <a:t>ADM 2015-03: include, but not limited to, </a:t>
            </a:r>
            <a:r>
              <a:rPr lang="en-US" sz="1400" b="1" u="sng" dirty="0" smtClean="0"/>
              <a:t>annually </a:t>
            </a:r>
            <a:endParaRPr lang="en-US" sz="1400" dirty="0" smtClean="0"/>
          </a:p>
          <a:p>
            <a:pPr marL="1257300" lvl="2" indent="-457200">
              <a:buFont typeface="Courier New" panose="02070309020205020404" pitchFamily="49" charset="0"/>
              <a:buChar char="o"/>
            </a:pPr>
            <a:r>
              <a:rPr lang="en-US" sz="1400" dirty="0" smtClean="0"/>
              <a:t>medication administration</a:t>
            </a:r>
          </a:p>
          <a:p>
            <a:pPr marL="1257300" lvl="2" indent="-457200">
              <a:buFont typeface="Courier New" panose="02070309020205020404" pitchFamily="49" charset="0"/>
              <a:buChar char="o"/>
            </a:pPr>
            <a:r>
              <a:rPr lang="en-US" sz="1400" b="1" u="sng" dirty="0" smtClean="0"/>
              <a:t>insulin administration</a:t>
            </a:r>
          </a:p>
          <a:p>
            <a:pPr marL="1257300" lvl="2" indent="-457200">
              <a:buFont typeface="Courier New" panose="02070309020205020404" pitchFamily="49" charset="0"/>
              <a:buChar char="o"/>
            </a:pPr>
            <a:r>
              <a:rPr lang="en-US" sz="1400" b="1" u="sng" dirty="0" smtClean="0"/>
              <a:t>tube feeding</a:t>
            </a:r>
            <a:r>
              <a:rPr lang="en-US" sz="1400" dirty="0"/>
              <a:t>	</a:t>
            </a:r>
            <a:r>
              <a:rPr lang="en-US" sz="1400" dirty="0" smtClean="0"/>
              <a:t>	</a:t>
            </a:r>
          </a:p>
          <a:p>
            <a:pPr marL="0" indent="0">
              <a:buNone/>
            </a:pPr>
            <a:endParaRPr lang="en-US" sz="1400"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12</a:t>
            </a:fld>
            <a:endParaRPr lang="en-US"/>
          </a:p>
        </p:txBody>
      </p:sp>
    </p:spTree>
    <p:extLst>
      <p:ext uri="{BB962C8B-B14F-4D97-AF65-F5344CB8AC3E}">
        <p14:creationId xmlns:p14="http://schemas.microsoft.com/office/powerpoint/2010/main" val="37325384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Comparison of ADM’s</a:t>
            </a:r>
            <a:endParaRPr lang="en-US" u="sng" dirty="0"/>
          </a:p>
        </p:txBody>
      </p:sp>
      <p:sp>
        <p:nvSpPr>
          <p:cNvPr id="3" name="Content Placeholder 2"/>
          <p:cNvSpPr>
            <a:spLocks noGrp="1"/>
          </p:cNvSpPr>
          <p:nvPr>
            <p:ph idx="1"/>
          </p:nvPr>
        </p:nvSpPr>
        <p:spPr/>
        <p:txBody>
          <a:bodyPr/>
          <a:lstStyle/>
          <a:p>
            <a:pPr algn="ctr">
              <a:buNone/>
            </a:pPr>
            <a:r>
              <a:rPr lang="en-US" u="sng" dirty="0" smtClean="0"/>
              <a:t>Staffing Ratios – RN to Individuals</a:t>
            </a:r>
          </a:p>
          <a:p>
            <a:pPr algn="ctr">
              <a:buNone/>
            </a:pPr>
            <a:endParaRPr lang="en-US" u="sng" dirty="0" smtClean="0"/>
          </a:p>
          <a:p>
            <a:r>
              <a:rPr lang="en-US" dirty="0" smtClean="0"/>
              <a:t>ADM 2003-01 – (1:50)</a:t>
            </a:r>
          </a:p>
          <a:p>
            <a:endParaRPr lang="en-US" dirty="0" smtClean="0"/>
          </a:p>
          <a:p>
            <a:r>
              <a:rPr lang="en-US" dirty="0" smtClean="0"/>
              <a:t>ADM 2015-03 – (1:35)</a:t>
            </a:r>
            <a:endParaRPr lang="en-US"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13</a:t>
            </a:fld>
            <a:endParaRPr lang="en-US"/>
          </a:p>
        </p:txBody>
      </p:sp>
    </p:spTree>
    <p:extLst>
      <p:ext uri="{BB962C8B-B14F-4D97-AF65-F5344CB8AC3E}">
        <p14:creationId xmlns:p14="http://schemas.microsoft.com/office/powerpoint/2010/main" val="5065891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Training needs to remain the same for RN’s, LPN’s, AMAP’s and DSP’s who will be working in either certified or non-certified sites</a:t>
            </a:r>
          </a:p>
          <a:p>
            <a:r>
              <a:rPr lang="en-US" dirty="0" smtClean="0"/>
              <a:t>AMAP curriculum changes– training points to be added regarding restriction of controlled substances administered to allow federal class IV and V used to treat seizures and other developmental disabilities</a:t>
            </a:r>
          </a:p>
          <a:p>
            <a:r>
              <a:rPr lang="en-US" dirty="0" smtClean="0"/>
              <a:t>AMAP curriculum changes- training module to be added to address medication storage, medication administration documentation, and “meds on the go” for non-certified sites</a:t>
            </a:r>
          </a:p>
          <a:p>
            <a:r>
              <a:rPr lang="en-US" dirty="0" smtClean="0"/>
              <a:t>Agencies must develop policy and procedures related to requirements of the ADM before implementation</a:t>
            </a:r>
          </a:p>
          <a:p>
            <a:r>
              <a:rPr lang="en-US" dirty="0" smtClean="0"/>
              <a:t>Highly recommend that agencies pilot this ADM on smaller scale prior to full implementation</a:t>
            </a:r>
            <a:endParaRPr lang="en-US"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14</a:t>
            </a:fld>
            <a:endParaRPr lang="en-US"/>
          </a:p>
        </p:txBody>
      </p:sp>
    </p:spTree>
    <p:extLst>
      <p:ext uri="{BB962C8B-B14F-4D97-AF65-F5344CB8AC3E}">
        <p14:creationId xmlns:p14="http://schemas.microsoft.com/office/powerpoint/2010/main" val="1684716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We need to consider that we will be providing services in an individual’s home – not a home operated by OPWDD or a voluntary agencies home where we don’t have a level of jurisdiction</a:t>
            </a:r>
          </a:p>
          <a:p>
            <a:r>
              <a:rPr lang="en-US" dirty="0" smtClean="0"/>
              <a:t>This ADM also requires input from the individual or their representatives regarding the rendering of services by the DSP</a:t>
            </a:r>
          </a:p>
          <a:p>
            <a:r>
              <a:rPr lang="en-US" dirty="0" smtClean="0"/>
              <a:t>Remember – there is not a lot of difference compared to what we currently do, rather it is a change in where we can provide services </a:t>
            </a:r>
            <a:endParaRPr lang="en-US"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15</a:t>
            </a:fld>
            <a:endParaRPr lang="en-US"/>
          </a:p>
        </p:txBody>
      </p:sp>
    </p:spTree>
    <p:extLst>
      <p:ext uri="{BB962C8B-B14F-4D97-AF65-F5344CB8AC3E}">
        <p14:creationId xmlns:p14="http://schemas.microsoft.com/office/powerpoint/2010/main" val="3846908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pPr marL="0" indent="0">
              <a:buNone/>
            </a:pPr>
            <a:r>
              <a:rPr lang="en-US" dirty="0" smtClean="0"/>
              <a:t>Multiple OPWDD stakeholders worked diligently with NYS Education Department (NYSED) and the State Board of Nursing (SBON) to develop the new ADM </a:t>
            </a:r>
            <a:r>
              <a:rPr lang="en-US" dirty="0"/>
              <a:t>a</a:t>
            </a:r>
            <a:r>
              <a:rPr lang="en-US" dirty="0" smtClean="0"/>
              <a:t>llowing the delegation of certain nursing tasks by an RN to a DSP providing certified services in </a:t>
            </a:r>
            <a:r>
              <a:rPr lang="en-US" b="1" u="sng" dirty="0" smtClean="0"/>
              <a:t>NON-</a:t>
            </a:r>
            <a:r>
              <a:rPr lang="en-US" b="1" dirty="0" smtClean="0"/>
              <a:t>certified</a:t>
            </a:r>
            <a:r>
              <a:rPr lang="en-US" dirty="0" smtClean="0"/>
              <a:t> sites</a:t>
            </a:r>
            <a:endParaRPr lang="en-US"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OPWDD and NYSED signed the Memorandum  of Understanding (MOU) and Administrative Memorandum (ADM) effective April 1, 2015. This ADM is </a:t>
            </a:r>
            <a:r>
              <a:rPr lang="en-US" b="1" u="sng" dirty="0" smtClean="0"/>
              <a:t>NOT</a:t>
            </a:r>
            <a:r>
              <a:rPr lang="en-US" dirty="0" smtClean="0"/>
              <a:t> to be implemented by any agency until such time that a plan of implementation is communicated to the field by OPWDD. </a:t>
            </a:r>
          </a:p>
          <a:p>
            <a:pPr marL="0" indent="0">
              <a:buNone/>
            </a:pPr>
            <a:endParaRPr lang="en-US" dirty="0" smtClean="0"/>
          </a:p>
          <a:p>
            <a:pPr marL="0" indent="0">
              <a:buNone/>
            </a:pPr>
            <a:r>
              <a:rPr lang="en-US" dirty="0" smtClean="0"/>
              <a:t>The ADM 2003-01 remains in effect allowing the delegation of certain nursing tasks by an RN to a DSP in OPWDD certified sites. </a:t>
            </a:r>
            <a:endParaRPr lang="en-US" b="1" u="sng"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3</a:t>
            </a:fld>
            <a:endParaRPr lang="en-US"/>
          </a:p>
        </p:txBody>
      </p:sp>
    </p:spTree>
    <p:extLst>
      <p:ext uri="{BB962C8B-B14F-4D97-AF65-F5344CB8AC3E}">
        <p14:creationId xmlns:p14="http://schemas.microsoft.com/office/powerpoint/2010/main" val="113451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ADM # 2003-01 – Registered nurses supervision of unlicensed direct care staff in residential facilities </a:t>
            </a:r>
            <a:r>
              <a:rPr lang="en-US" b="1" u="sng" dirty="0" smtClean="0"/>
              <a:t>CERTIFIED </a:t>
            </a:r>
            <a:r>
              <a:rPr lang="en-US" dirty="0" smtClean="0"/>
              <a:t>by the Office of Mental Retardation and Developmental Disabilities (now OPWDD)</a:t>
            </a:r>
          </a:p>
          <a:p>
            <a:pPr>
              <a:buNone/>
            </a:pPr>
            <a:endParaRPr lang="en-US" dirty="0" smtClean="0"/>
          </a:p>
          <a:p>
            <a:r>
              <a:rPr lang="en-US" dirty="0" smtClean="0"/>
              <a:t>ADM # 2015-03 – Registered professional nurse supervision of unlicensed direct support professionals in programs approved by the Office for People with Developmental Disabilities (in certain </a:t>
            </a:r>
            <a:r>
              <a:rPr lang="en-US" b="1" u="sng" dirty="0" smtClean="0"/>
              <a:t>NON-</a:t>
            </a:r>
            <a:r>
              <a:rPr lang="en-US" b="1" dirty="0" smtClean="0"/>
              <a:t>certified</a:t>
            </a:r>
            <a:r>
              <a:rPr lang="en-US" dirty="0" smtClean="0"/>
              <a:t> sites).  </a:t>
            </a:r>
            <a:endParaRPr lang="en-US" b="1" u="sng"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4</a:t>
            </a:fld>
            <a:endParaRPr lang="en-US"/>
          </a:p>
        </p:txBody>
      </p:sp>
    </p:spTree>
    <p:extLst>
      <p:ext uri="{BB962C8B-B14F-4D97-AF65-F5344CB8AC3E}">
        <p14:creationId xmlns:p14="http://schemas.microsoft.com/office/powerpoint/2010/main" val="515290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p:txBody>
          <a:bodyPr>
            <a:normAutofit lnSpcReduction="10000"/>
          </a:bodyPr>
          <a:lstStyle/>
          <a:p>
            <a:pPr marL="0" lvl="0" indent="0">
              <a:buNone/>
            </a:pPr>
            <a:r>
              <a:rPr lang="en-US" sz="2700" dirty="0" smtClean="0">
                <a:solidFill>
                  <a:prstClr val="black"/>
                </a:solidFill>
              </a:rPr>
              <a:t>ADM 2015-03 </a:t>
            </a:r>
            <a:r>
              <a:rPr lang="en-US" sz="2700" dirty="0">
                <a:solidFill>
                  <a:prstClr val="black"/>
                </a:solidFill>
              </a:rPr>
              <a:t>has been developed pursuant to New York State Education Law §6908(1) (a) (v), to:</a:t>
            </a:r>
          </a:p>
          <a:p>
            <a:pPr marL="0" lvl="0" indent="0">
              <a:buNone/>
            </a:pPr>
            <a:r>
              <a:rPr lang="en-US" sz="2700" dirty="0">
                <a:solidFill>
                  <a:prstClr val="black"/>
                </a:solidFill>
              </a:rPr>
              <a:t>	(1) identify the programs authorized to utilize 	direct support professionals to provide certain 	nursing tasks under the supervision of a 	registered professional nurse; and </a:t>
            </a:r>
          </a:p>
          <a:p>
            <a:pPr marL="0" lvl="0" indent="0">
              <a:buNone/>
            </a:pPr>
            <a:r>
              <a:rPr lang="en-US" sz="2700" dirty="0">
                <a:solidFill>
                  <a:prstClr val="black"/>
                </a:solidFill>
              </a:rPr>
              <a:t>	(2) define criteria for providing high quality, 	person centered, nursing services to individuals 	with intellectual/developmental disabilities, who 	participate in such programs.   </a:t>
            </a:r>
          </a:p>
          <a:p>
            <a:endParaRPr lang="en-US"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5</a:t>
            </a:fld>
            <a:endParaRPr lang="en-US"/>
          </a:p>
        </p:txBody>
      </p:sp>
    </p:spTree>
    <p:extLst>
      <p:ext uri="{BB962C8B-B14F-4D97-AF65-F5344CB8AC3E}">
        <p14:creationId xmlns:p14="http://schemas.microsoft.com/office/powerpoint/2010/main" val="233296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Applicability</a:t>
            </a:r>
            <a:endParaRPr lang="en-US" dirty="0"/>
          </a:p>
        </p:txBody>
      </p:sp>
      <p:sp>
        <p:nvSpPr>
          <p:cNvPr id="3" name="Content Placeholder 2"/>
          <p:cNvSpPr>
            <a:spLocks noGrp="1"/>
          </p:cNvSpPr>
          <p:nvPr>
            <p:ph idx="1"/>
          </p:nvPr>
        </p:nvSpPr>
        <p:spPr/>
        <p:txBody>
          <a:bodyPr/>
          <a:lstStyle/>
          <a:p>
            <a:pPr marL="0" lvl="0" indent="0">
              <a:buNone/>
            </a:pPr>
            <a:r>
              <a:rPr lang="en-US" sz="2700" dirty="0">
                <a:solidFill>
                  <a:prstClr val="black"/>
                </a:solidFill>
              </a:rPr>
              <a:t>This ADM applies to providers of Home and Community Based Services (HCBS) approved or certified by OPWDD pursuant to Mental Hygiene Law section 16.03(a)(4).  This ADM applies to services provided by registered professional nurses and direct support professionals to individuals with intellectual/developmental disabilities in their </a:t>
            </a:r>
            <a:r>
              <a:rPr lang="en-US" sz="2700" b="1" u="sng" dirty="0">
                <a:solidFill>
                  <a:prstClr val="black"/>
                </a:solidFill>
              </a:rPr>
              <a:t>private homes and while accompanying the individuals in the community</a:t>
            </a:r>
            <a:r>
              <a:rPr lang="en-US" sz="2700" b="1" dirty="0">
                <a:solidFill>
                  <a:prstClr val="black"/>
                </a:solidFill>
              </a:rPr>
              <a:t>,</a:t>
            </a:r>
            <a:r>
              <a:rPr lang="en-US" sz="2700" dirty="0">
                <a:solidFill>
                  <a:prstClr val="black"/>
                </a:solidFill>
              </a:rPr>
              <a:t> in settings </a:t>
            </a:r>
            <a:r>
              <a:rPr lang="en-US" sz="2700" b="1" u="sng" dirty="0">
                <a:solidFill>
                  <a:prstClr val="black"/>
                </a:solidFill>
              </a:rPr>
              <a:t>not certified</a:t>
            </a:r>
            <a:r>
              <a:rPr lang="en-US" sz="2700" dirty="0">
                <a:solidFill>
                  <a:prstClr val="black"/>
                </a:solidFill>
              </a:rPr>
              <a:t> by OPWDD. </a:t>
            </a:r>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6</a:t>
            </a:fld>
            <a:endParaRPr lang="en-US"/>
          </a:p>
        </p:txBody>
      </p:sp>
    </p:spTree>
    <p:extLst>
      <p:ext uri="{BB962C8B-B14F-4D97-AF65-F5344CB8AC3E}">
        <p14:creationId xmlns:p14="http://schemas.microsoft.com/office/powerpoint/2010/main" val="197495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between ADM’s</a:t>
            </a:r>
            <a:endParaRPr lang="en-US" dirty="0"/>
          </a:p>
        </p:txBody>
      </p:sp>
      <p:sp>
        <p:nvSpPr>
          <p:cNvPr id="3" name="Content Placeholder 2"/>
          <p:cNvSpPr>
            <a:spLocks noGrp="1"/>
          </p:cNvSpPr>
          <p:nvPr>
            <p:ph idx="1"/>
          </p:nvPr>
        </p:nvSpPr>
        <p:spPr/>
        <p:txBody>
          <a:bodyPr>
            <a:normAutofit/>
          </a:bodyPr>
          <a:lstStyle/>
          <a:p>
            <a:pPr marL="57150" lvl="0" indent="0" algn="ctr">
              <a:buNone/>
            </a:pPr>
            <a:r>
              <a:rPr lang="en-US" sz="2400" b="1" u="sng" dirty="0" smtClean="0">
                <a:solidFill>
                  <a:prstClr val="black"/>
                </a:solidFill>
              </a:rPr>
              <a:t>Definitions in ADM 2015-03</a:t>
            </a:r>
            <a:endParaRPr lang="en-US" sz="2000" dirty="0" smtClean="0">
              <a:solidFill>
                <a:prstClr val="black"/>
              </a:solidFill>
            </a:endParaRPr>
          </a:p>
          <a:p>
            <a:pPr marL="57150" lvl="0" indent="0">
              <a:buNone/>
            </a:pPr>
            <a:endParaRPr lang="en-US" sz="2000" b="1" u="sng" dirty="0">
              <a:solidFill>
                <a:prstClr val="black"/>
              </a:solidFill>
            </a:endParaRPr>
          </a:p>
          <a:p>
            <a:pPr marL="57150" lvl="0" indent="0">
              <a:buNone/>
            </a:pPr>
            <a:r>
              <a:rPr lang="en-US" sz="2000" dirty="0" smtClean="0">
                <a:solidFill>
                  <a:prstClr val="black"/>
                </a:solidFill>
              </a:rPr>
              <a:t>Improved/clarified definitions in ADM 2015-03</a:t>
            </a:r>
          </a:p>
          <a:p>
            <a:pPr marL="57150" lvl="0" indent="0">
              <a:buNone/>
            </a:pPr>
            <a:endParaRPr lang="en-US" sz="2000" b="1" u="sng" dirty="0">
              <a:solidFill>
                <a:prstClr val="black"/>
              </a:solidFill>
            </a:endParaRPr>
          </a:p>
          <a:p>
            <a:pPr marL="400050"/>
            <a:r>
              <a:rPr lang="en-US" sz="2000" dirty="0">
                <a:solidFill>
                  <a:prstClr val="black"/>
                </a:solidFill>
              </a:rPr>
              <a:t>I</a:t>
            </a:r>
            <a:r>
              <a:rPr lang="en-US" sz="2000" dirty="0" smtClean="0">
                <a:solidFill>
                  <a:prstClr val="black"/>
                </a:solidFill>
              </a:rPr>
              <a:t>ndividual</a:t>
            </a:r>
          </a:p>
          <a:p>
            <a:pPr marL="400050"/>
            <a:r>
              <a:rPr lang="en-US" sz="2000" dirty="0" smtClean="0">
                <a:solidFill>
                  <a:prstClr val="black"/>
                </a:solidFill>
              </a:rPr>
              <a:t>Approved provider</a:t>
            </a:r>
          </a:p>
          <a:p>
            <a:pPr marL="400050"/>
            <a:r>
              <a:rPr lang="en-US" sz="2000" dirty="0" smtClean="0">
                <a:solidFill>
                  <a:prstClr val="black"/>
                </a:solidFill>
              </a:rPr>
              <a:t>Registered professional nurse</a:t>
            </a:r>
          </a:p>
          <a:p>
            <a:pPr marL="400050"/>
            <a:r>
              <a:rPr lang="en-US" sz="2000" dirty="0" smtClean="0">
                <a:solidFill>
                  <a:prstClr val="black"/>
                </a:solidFill>
              </a:rPr>
              <a:t>Licensed practical nurse</a:t>
            </a:r>
          </a:p>
          <a:p>
            <a:pPr marL="400050"/>
            <a:r>
              <a:rPr lang="en-US" sz="2000" dirty="0" smtClean="0">
                <a:solidFill>
                  <a:prstClr val="black"/>
                </a:solidFill>
              </a:rPr>
              <a:t>Direct support professional</a:t>
            </a:r>
          </a:p>
          <a:p>
            <a:pPr marL="400050"/>
            <a:r>
              <a:rPr lang="en-US" sz="2000" dirty="0" smtClean="0">
                <a:solidFill>
                  <a:prstClr val="black"/>
                </a:solidFill>
              </a:rPr>
              <a:t>Habilitation and respite care services</a:t>
            </a:r>
          </a:p>
          <a:p>
            <a:pPr marL="400050"/>
            <a:r>
              <a:rPr lang="en-US" sz="2000" dirty="0" smtClean="0">
                <a:solidFill>
                  <a:prstClr val="black"/>
                </a:solidFill>
              </a:rPr>
              <a:t>Nursing tasks </a:t>
            </a:r>
          </a:p>
          <a:p>
            <a:pPr marL="57150" lvl="0" indent="0">
              <a:buNone/>
            </a:pPr>
            <a:endParaRPr lang="en-US" sz="1900" dirty="0">
              <a:solidFill>
                <a:prstClr val="black"/>
              </a:solidFill>
            </a:endParaRPr>
          </a:p>
          <a:p>
            <a:endParaRPr lang="en-US" u="sng"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7</a:t>
            </a:fld>
            <a:endParaRPr lang="en-US"/>
          </a:p>
        </p:txBody>
      </p:sp>
    </p:spTree>
    <p:extLst>
      <p:ext uri="{BB962C8B-B14F-4D97-AF65-F5344CB8AC3E}">
        <p14:creationId xmlns:p14="http://schemas.microsoft.com/office/powerpoint/2010/main" val="1634080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5374"/>
            <a:ext cx="8229600" cy="371062"/>
          </a:xfrm>
        </p:spPr>
        <p:txBody>
          <a:bodyPr>
            <a:normAutofit fontScale="90000"/>
          </a:bodyPr>
          <a:lstStyle/>
          <a:p>
            <a:r>
              <a:rPr lang="en-US" dirty="0" smtClean="0"/>
              <a:t>Comparison between ADM’s</a:t>
            </a:r>
            <a:br>
              <a:rPr lang="en-US" dirty="0" smtClean="0"/>
            </a:br>
            <a:endParaRPr lang="en-US" dirty="0"/>
          </a:p>
        </p:txBody>
      </p:sp>
      <p:sp>
        <p:nvSpPr>
          <p:cNvPr id="3" name="Content Placeholder 2"/>
          <p:cNvSpPr>
            <a:spLocks noGrp="1"/>
          </p:cNvSpPr>
          <p:nvPr>
            <p:ph idx="1"/>
          </p:nvPr>
        </p:nvSpPr>
        <p:spPr>
          <a:xfrm>
            <a:off x="457200" y="1126435"/>
            <a:ext cx="8229600" cy="4999728"/>
          </a:xfrm>
        </p:spPr>
        <p:txBody>
          <a:bodyPr>
            <a:normAutofit fontScale="62500" lnSpcReduction="20000"/>
          </a:bodyPr>
          <a:lstStyle/>
          <a:p>
            <a:pPr marL="0" marR="0" indent="0" algn="ctr">
              <a:spcBef>
                <a:spcPts val="0"/>
              </a:spcBef>
              <a:spcAft>
                <a:spcPts val="0"/>
              </a:spcAft>
              <a:buNone/>
            </a:pPr>
            <a:endParaRPr lang="en-US" sz="3400" u="sng" dirty="0" smtClean="0"/>
          </a:p>
          <a:p>
            <a:pPr marL="0" marR="0" indent="0" algn="ctr">
              <a:spcBef>
                <a:spcPts val="0"/>
              </a:spcBef>
              <a:spcAft>
                <a:spcPts val="0"/>
              </a:spcAft>
              <a:buNone/>
            </a:pPr>
            <a:r>
              <a:rPr lang="en-US" sz="3800" b="1" u="sng" dirty="0" smtClean="0"/>
              <a:t>Nursing Tasks in ADM 2015-03</a:t>
            </a:r>
            <a:endParaRPr lang="en-US" sz="3800" b="1" u="sng" dirty="0" smtClean="0">
              <a:latin typeface="Arial" panose="020B060402020202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endParaRPr lang="en-US" sz="2900" dirty="0" smtClean="0">
              <a:latin typeface="Arial" panose="020B060402020202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900" dirty="0" smtClean="0">
                <a:latin typeface="Arial" panose="020B0604020202020204" pitchFamily="34" charset="0"/>
                <a:ea typeface="Calibri" panose="020F0502020204030204" pitchFamily="34" charset="0"/>
                <a:cs typeface="Times New Roman" panose="02020603050405020304" pitchFamily="18" charset="0"/>
              </a:rPr>
              <a:t>For </a:t>
            </a:r>
            <a:r>
              <a:rPr lang="en-US" sz="2900" dirty="0">
                <a:latin typeface="Arial" panose="020B0604020202020204" pitchFamily="34" charset="0"/>
                <a:ea typeface="Calibri" panose="020F0502020204030204" pitchFamily="34" charset="0"/>
                <a:cs typeface="Times New Roman" panose="02020603050405020304" pitchFamily="18" charset="0"/>
              </a:rPr>
              <a:t>the purposes of this ADM, nursing tasks are tasks that may be delegated in writing by an RN to a DSP, and may include the following</a:t>
            </a:r>
            <a:r>
              <a:rPr lang="en-US" sz="2900" dirty="0" smtClean="0">
                <a:latin typeface="Arial" panose="020B0604020202020204" pitchFamily="34" charset="0"/>
                <a:ea typeface="Calibri" panose="020F0502020204030204" pitchFamily="34" charset="0"/>
                <a:cs typeface="Times New Roman" panose="02020603050405020304" pitchFamily="18" charset="0"/>
              </a:rPr>
              <a:t>:</a:t>
            </a:r>
          </a:p>
          <a:p>
            <a:pPr marL="0" marR="0" indent="0">
              <a:spcBef>
                <a:spcPts val="0"/>
              </a:spcBef>
              <a:spcAft>
                <a:spcPts val="0"/>
              </a:spcAft>
              <a:buNone/>
            </a:pPr>
            <a:r>
              <a:rPr lang="en-US" sz="2900" dirty="0" smtClean="0">
                <a:latin typeface="Arial" panose="020B0604020202020204" pitchFamily="34" charset="0"/>
                <a:ea typeface="Calibri" panose="020F0502020204030204" pitchFamily="34" charset="0"/>
                <a:cs typeface="Times New Roman" panose="02020603050405020304" pitchFamily="18" charset="0"/>
              </a:rPr>
              <a:t> </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1">
              <a:spcBef>
                <a:spcPts val="0"/>
              </a:spcBef>
              <a:buFont typeface="Courier New" panose="02070309020205020404" pitchFamily="49" charset="0"/>
              <a:buChar char="o"/>
            </a:pPr>
            <a:r>
              <a:rPr lang="en-US" sz="2900" dirty="0">
                <a:latin typeface="Arial" panose="020B0604020202020204" pitchFamily="34" charset="0"/>
                <a:ea typeface="Calibri" panose="020F0502020204030204" pitchFamily="34" charset="0"/>
                <a:cs typeface="Times New Roman" panose="02020603050405020304" pitchFamily="18" charset="0"/>
              </a:rPr>
              <a:t>bladder catheterization care (except for the insertion or removal or indwelling catheters or procedures requiring sterile technique);</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1">
              <a:spcBef>
                <a:spcPts val="0"/>
              </a:spcBef>
              <a:buFont typeface="Courier New" panose="02070309020205020404" pitchFamily="49" charset="0"/>
              <a:buChar char="o"/>
            </a:pPr>
            <a:r>
              <a:rPr lang="en-US" sz="2900" dirty="0">
                <a:latin typeface="Arial" panose="020B0604020202020204" pitchFamily="34" charset="0"/>
                <a:ea typeface="Calibri" panose="020F0502020204030204" pitchFamily="34" charset="0"/>
                <a:cs typeface="Times New Roman" panose="02020603050405020304" pitchFamily="18" charset="0"/>
              </a:rPr>
              <a:t>non-sterile dressing changes;</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1">
              <a:spcBef>
                <a:spcPts val="0"/>
              </a:spcBef>
              <a:buFont typeface="Courier New" panose="02070309020205020404" pitchFamily="49" charset="0"/>
              <a:buChar char="o"/>
            </a:pPr>
            <a:r>
              <a:rPr lang="en-US" sz="2900" dirty="0">
                <a:latin typeface="Arial" panose="020B0604020202020204" pitchFamily="34" charset="0"/>
                <a:ea typeface="Calibri" panose="020F0502020204030204" pitchFamily="34" charset="0"/>
                <a:cs typeface="Times New Roman" panose="02020603050405020304" pitchFamily="18" charset="0"/>
              </a:rPr>
              <a:t>glucose monitoring tests using medical devices approved by the FDA for over-the-counter use, if used for a single individual; </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1">
              <a:spcBef>
                <a:spcPts val="0"/>
              </a:spcBef>
              <a:buFont typeface="Courier New" panose="02070309020205020404" pitchFamily="49" charset="0"/>
              <a:buChar char="o"/>
            </a:pPr>
            <a:r>
              <a:rPr lang="en-US" sz="2900" dirty="0">
                <a:latin typeface="Arial" panose="020B0604020202020204" pitchFamily="34" charset="0"/>
                <a:ea typeface="Calibri" panose="020F0502020204030204" pitchFamily="34" charset="0"/>
                <a:cs typeface="Times New Roman" panose="02020603050405020304" pitchFamily="18" charset="0"/>
              </a:rPr>
              <a:t>respiratory care tasks, such as basic spirometry, oxygen administration and nebulizer treatments;  </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1">
              <a:spcBef>
                <a:spcPts val="0"/>
              </a:spcBef>
              <a:buFont typeface="Courier New" panose="02070309020205020404" pitchFamily="49" charset="0"/>
              <a:buChar char="o"/>
            </a:pPr>
            <a:r>
              <a:rPr lang="en-US" sz="2900" dirty="0">
                <a:latin typeface="Arial" panose="020B0604020202020204" pitchFamily="34" charset="0"/>
                <a:ea typeface="Calibri" panose="020F0502020204030204" pitchFamily="34" charset="0"/>
                <a:cs typeface="Times New Roman" panose="02020603050405020304" pitchFamily="18" charset="0"/>
              </a:rPr>
              <a:t>permanent gastrostomy or </a:t>
            </a:r>
            <a:r>
              <a:rPr lang="en-US" sz="2900" dirty="0" err="1">
                <a:latin typeface="Arial" panose="020B0604020202020204" pitchFamily="34" charset="0"/>
                <a:ea typeface="Calibri" panose="020F0502020204030204" pitchFamily="34" charset="0"/>
                <a:cs typeface="Times New Roman" panose="02020603050405020304" pitchFamily="18" charset="0"/>
              </a:rPr>
              <a:t>jejunostomy</a:t>
            </a:r>
            <a:r>
              <a:rPr lang="en-US" sz="2900" dirty="0">
                <a:latin typeface="Arial" panose="020B0604020202020204" pitchFamily="34" charset="0"/>
                <a:ea typeface="Calibri" panose="020F0502020204030204" pitchFamily="34" charset="0"/>
                <a:cs typeface="Times New Roman" panose="02020603050405020304" pitchFamily="18" charset="0"/>
              </a:rPr>
              <a:t> tube feedings;</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1">
              <a:spcBef>
                <a:spcPts val="0"/>
              </a:spcBef>
              <a:buFont typeface="Courier New" panose="02070309020205020404" pitchFamily="49" charset="0"/>
              <a:buChar char="o"/>
            </a:pPr>
            <a:r>
              <a:rPr lang="en-US" sz="2900" dirty="0">
                <a:latin typeface="Arial" panose="020B0604020202020204" pitchFamily="34" charset="0"/>
                <a:ea typeface="Calibri" panose="020F0502020204030204" pitchFamily="34" charset="0"/>
                <a:cs typeface="Times New Roman" panose="02020603050405020304" pitchFamily="18" charset="0"/>
              </a:rPr>
              <a:t>colostomy care that does not require sterile technique.</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1">
              <a:spcBef>
                <a:spcPts val="0"/>
              </a:spcBef>
              <a:buFont typeface="Courier New" panose="02070309020205020404" pitchFamily="49" charset="0"/>
              <a:buChar char="o"/>
            </a:pPr>
            <a:r>
              <a:rPr lang="en-US" sz="2900" dirty="0">
                <a:latin typeface="Arial" panose="020B0604020202020204" pitchFamily="34" charset="0"/>
                <a:ea typeface="Calibri" panose="020F0502020204030204" pitchFamily="34" charset="0"/>
                <a:cs typeface="Times New Roman" panose="02020603050405020304" pitchFamily="18" charset="0"/>
              </a:rPr>
              <a:t>basic medication administration tasks (i.e., topical, eye/ear/nose drops, enemas, suppositories, and some routinely administered oral medications); and</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lvl="1">
              <a:spcBef>
                <a:spcPts val="0"/>
              </a:spcBef>
              <a:buFont typeface="Courier New" panose="02070309020205020404" pitchFamily="49" charset="0"/>
              <a:buChar char="o"/>
            </a:pPr>
            <a:r>
              <a:rPr lang="en-US" sz="2900" dirty="0">
                <a:latin typeface="Arial" panose="020B0604020202020204" pitchFamily="34" charset="0"/>
                <a:ea typeface="Calibri" panose="020F0502020204030204" pitchFamily="34" charset="0"/>
                <a:cs typeface="Times New Roman" panose="02020603050405020304" pitchFamily="18" charset="0"/>
              </a:rPr>
              <a:t>subcutaneous injections of diabetes-related medications and emergency injections (including, but not limited to, epinephrine, </a:t>
            </a:r>
            <a:r>
              <a:rPr lang="en-US" sz="2900" dirty="0" err="1">
                <a:latin typeface="Arial" panose="020B0604020202020204" pitchFamily="34" charset="0"/>
                <a:ea typeface="Calibri" panose="020F0502020204030204" pitchFamily="34" charset="0"/>
                <a:cs typeface="Times New Roman" panose="02020603050405020304" pitchFamily="18" charset="0"/>
              </a:rPr>
              <a:t>narcan</a:t>
            </a:r>
            <a:r>
              <a:rPr lang="en-US" sz="2900" dirty="0">
                <a:latin typeface="Arial" panose="020B0604020202020204" pitchFamily="34" charset="0"/>
                <a:ea typeface="Calibri" panose="020F0502020204030204" pitchFamily="34" charset="0"/>
                <a:cs typeface="Times New Roman" panose="02020603050405020304" pitchFamily="18" charset="0"/>
              </a:rPr>
              <a:t>, glucagon);</a:t>
            </a:r>
            <a:endParaRPr lang="en-US" sz="29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8</a:t>
            </a:fld>
            <a:endParaRPr lang="en-US"/>
          </a:p>
        </p:txBody>
      </p:sp>
    </p:spTree>
    <p:extLst>
      <p:ext uri="{BB962C8B-B14F-4D97-AF65-F5344CB8AC3E}">
        <p14:creationId xmlns:p14="http://schemas.microsoft.com/office/powerpoint/2010/main" val="1673704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Comparison between ADM’s</a:t>
            </a:r>
            <a:endParaRPr lang="en-US" dirty="0"/>
          </a:p>
        </p:txBody>
      </p:sp>
      <p:sp>
        <p:nvSpPr>
          <p:cNvPr id="3" name="Content Placeholder 2"/>
          <p:cNvSpPr>
            <a:spLocks noGrp="1"/>
          </p:cNvSpPr>
          <p:nvPr>
            <p:ph idx="1"/>
          </p:nvPr>
        </p:nvSpPr>
        <p:spPr/>
        <p:txBody>
          <a:bodyPr>
            <a:normAutofit fontScale="77500" lnSpcReduction="20000"/>
          </a:bodyPr>
          <a:lstStyle/>
          <a:p>
            <a:pPr marL="0" lvl="0" indent="0" algn="ctr">
              <a:buNone/>
            </a:pPr>
            <a:r>
              <a:rPr lang="en-US" sz="3100" b="1" dirty="0" smtClean="0"/>
              <a:t>Nursing Tasks in ADM 2015-03</a:t>
            </a:r>
            <a:endParaRPr lang="en-US" sz="3100" b="1" dirty="0" smtClean="0">
              <a:solidFill>
                <a:prstClr val="black"/>
              </a:solidFill>
            </a:endParaRPr>
          </a:p>
          <a:p>
            <a:pPr marL="0" lvl="0" indent="0">
              <a:buNone/>
            </a:pPr>
            <a:endParaRPr lang="en-US" sz="2000" dirty="0" smtClean="0">
              <a:solidFill>
                <a:prstClr val="black"/>
              </a:solidFill>
            </a:endParaRPr>
          </a:p>
          <a:p>
            <a:pPr marL="0" lvl="0" indent="0">
              <a:buNone/>
            </a:pPr>
            <a:r>
              <a:rPr lang="en-US" sz="2000" dirty="0" smtClean="0">
                <a:solidFill>
                  <a:prstClr val="black"/>
                </a:solidFill>
              </a:rPr>
              <a:t>For </a:t>
            </a:r>
            <a:r>
              <a:rPr lang="en-US" sz="2000" dirty="0">
                <a:solidFill>
                  <a:prstClr val="black"/>
                </a:solidFill>
              </a:rPr>
              <a:t>the purpose of this ADM, the following activities and services shall not be delegated to a DSP and </a:t>
            </a:r>
            <a:r>
              <a:rPr lang="en-US" sz="2000" b="1" dirty="0">
                <a:solidFill>
                  <a:prstClr val="black"/>
                </a:solidFill>
              </a:rPr>
              <a:t>shall not </a:t>
            </a:r>
            <a:r>
              <a:rPr lang="en-US" sz="2000" dirty="0">
                <a:solidFill>
                  <a:prstClr val="black"/>
                </a:solidFill>
              </a:rPr>
              <a:t>be performed by a DSP</a:t>
            </a:r>
            <a:r>
              <a:rPr lang="en-US" sz="2000" dirty="0" smtClean="0">
                <a:solidFill>
                  <a:prstClr val="black"/>
                </a:solidFill>
              </a:rPr>
              <a:t>:</a:t>
            </a:r>
          </a:p>
          <a:p>
            <a:pPr marL="0" lvl="0" indent="0">
              <a:buNone/>
            </a:pPr>
            <a:endParaRPr lang="en-US" sz="2000" dirty="0">
              <a:solidFill>
                <a:prstClr val="black"/>
              </a:solidFill>
            </a:endParaRPr>
          </a:p>
          <a:p>
            <a:pPr lvl="1">
              <a:buFont typeface="Courier New" panose="02070309020205020404" pitchFamily="49" charset="0"/>
              <a:buChar char="o"/>
            </a:pPr>
            <a:r>
              <a:rPr lang="en-US" sz="2000" dirty="0">
                <a:solidFill>
                  <a:prstClr val="black"/>
                </a:solidFill>
              </a:rPr>
              <a:t>any activity that is outside the scope of practice of a licensed practical nurse;</a:t>
            </a:r>
          </a:p>
          <a:p>
            <a:pPr lvl="1">
              <a:buFont typeface="Courier New" panose="02070309020205020404" pitchFamily="49" charset="0"/>
              <a:buChar char="o"/>
            </a:pPr>
            <a:r>
              <a:rPr lang="en-US" sz="2000" dirty="0">
                <a:solidFill>
                  <a:prstClr val="black"/>
                </a:solidFill>
              </a:rPr>
              <a:t>the administration of medications or fluids </a:t>
            </a:r>
            <a:r>
              <a:rPr lang="en-US" sz="2000" dirty="0" err="1">
                <a:solidFill>
                  <a:prstClr val="black"/>
                </a:solidFill>
              </a:rPr>
              <a:t>parenterally</a:t>
            </a:r>
            <a:r>
              <a:rPr lang="en-US" sz="2000" dirty="0">
                <a:solidFill>
                  <a:prstClr val="black"/>
                </a:solidFill>
              </a:rPr>
              <a:t> (except for subcutaneous injections of diabetes-related medications or emergency injections (including but not limited to epinephrine, </a:t>
            </a:r>
            <a:r>
              <a:rPr lang="en-US" sz="2000" dirty="0" err="1">
                <a:solidFill>
                  <a:prstClr val="black"/>
                </a:solidFill>
              </a:rPr>
              <a:t>narcan</a:t>
            </a:r>
            <a:r>
              <a:rPr lang="en-US" sz="2000" dirty="0">
                <a:solidFill>
                  <a:prstClr val="black"/>
                </a:solidFill>
              </a:rPr>
              <a:t>, glucagon, as described above);</a:t>
            </a:r>
          </a:p>
          <a:p>
            <a:pPr lvl="1">
              <a:buFont typeface="Courier New" panose="02070309020205020404" pitchFamily="49" charset="0"/>
              <a:buChar char="o"/>
            </a:pPr>
            <a:r>
              <a:rPr lang="en-US" sz="2000" dirty="0">
                <a:solidFill>
                  <a:prstClr val="black"/>
                </a:solidFill>
              </a:rPr>
              <a:t>any services that are inconsistent with care ordered or prescribed by a physician, physician assistant, nurse practitioner, dentist, or podiatrist; </a:t>
            </a:r>
          </a:p>
          <a:p>
            <a:pPr lvl="1">
              <a:buFont typeface="Courier New" panose="02070309020205020404" pitchFamily="49" charset="0"/>
              <a:buChar char="o"/>
            </a:pPr>
            <a:r>
              <a:rPr lang="en-US" sz="2000" dirty="0">
                <a:solidFill>
                  <a:prstClr val="black"/>
                </a:solidFill>
              </a:rPr>
              <a:t>the administration of controlled substances, except for federal Schedule IV and Schedule V controlled substances prescribed to treat seizure disorders or another developmental disability;</a:t>
            </a:r>
          </a:p>
          <a:p>
            <a:pPr lvl="1">
              <a:buFont typeface="Courier New" panose="02070309020205020404" pitchFamily="49" charset="0"/>
              <a:buChar char="o"/>
            </a:pPr>
            <a:r>
              <a:rPr lang="en-US" sz="2000" dirty="0">
                <a:solidFill>
                  <a:prstClr val="black"/>
                </a:solidFill>
              </a:rPr>
              <a:t>any services requiring sterile technique; and, </a:t>
            </a:r>
          </a:p>
          <a:p>
            <a:pPr lvl="1">
              <a:buFont typeface="Courier New" panose="02070309020205020404" pitchFamily="49" charset="0"/>
              <a:buChar char="o"/>
            </a:pPr>
            <a:r>
              <a:rPr lang="en-US" sz="2000" dirty="0">
                <a:solidFill>
                  <a:prstClr val="black"/>
                </a:solidFill>
              </a:rPr>
              <a:t>any nursing care that requires professional nursing judgment, including the assessment of the medication needs of an individual served by OPWDD.   </a:t>
            </a:r>
          </a:p>
          <a:p>
            <a:pPr marL="0" indent="0">
              <a:buNone/>
            </a:pPr>
            <a:endParaRPr lang="en-US" dirty="0"/>
          </a:p>
        </p:txBody>
      </p:sp>
      <p:sp>
        <p:nvSpPr>
          <p:cNvPr id="4" name="Date Placeholder 3"/>
          <p:cNvSpPr>
            <a:spLocks noGrp="1"/>
          </p:cNvSpPr>
          <p:nvPr>
            <p:ph type="dt" sz="half" idx="10"/>
          </p:nvPr>
        </p:nvSpPr>
        <p:spPr/>
        <p:txBody>
          <a:bodyPr/>
          <a:lstStyle/>
          <a:p>
            <a:fld id="{33138721-D36B-B44E-8FE6-B7DD7268FB45}" type="datetime1">
              <a:rPr lang="en-US" smtClean="0"/>
              <a:pPr/>
              <a:t>5/26/2015</a:t>
            </a:fld>
            <a:endParaRPr lang="en-US"/>
          </a:p>
        </p:txBody>
      </p:sp>
      <p:sp>
        <p:nvSpPr>
          <p:cNvPr id="5" name="Slide Number Placeholder 4"/>
          <p:cNvSpPr>
            <a:spLocks noGrp="1"/>
          </p:cNvSpPr>
          <p:nvPr>
            <p:ph type="sldNum" sz="quarter" idx="12"/>
          </p:nvPr>
        </p:nvSpPr>
        <p:spPr/>
        <p:txBody>
          <a:bodyPr/>
          <a:lstStyle/>
          <a:p>
            <a:fld id="{B841EAB4-D493-8142-893E-34E8B1A4CCE2}" type="slidenum">
              <a:rPr lang="en-US" smtClean="0"/>
              <a:pPr/>
              <a:t>9</a:t>
            </a:fld>
            <a:endParaRPr lang="en-US"/>
          </a:p>
        </p:txBody>
      </p:sp>
    </p:spTree>
    <p:extLst>
      <p:ext uri="{BB962C8B-B14F-4D97-AF65-F5344CB8AC3E}">
        <p14:creationId xmlns:p14="http://schemas.microsoft.com/office/powerpoint/2010/main" val="9579822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354</TotalTime>
  <Words>1192</Words>
  <Application>Microsoft Office PowerPoint</Application>
  <PresentationFormat>On-screen Show (4:3)</PresentationFormat>
  <Paragraphs>134</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 Bold</vt:lpstr>
      <vt:lpstr>Calibri</vt:lpstr>
      <vt:lpstr>Courier New</vt:lpstr>
      <vt:lpstr>Times New Roman</vt:lpstr>
      <vt:lpstr>Office Theme</vt:lpstr>
      <vt:lpstr>Registered Professional Nurse Supervision of Unlicensed Direct Support Professionals in Private Homes and in the Community  ADM # 2015-03</vt:lpstr>
      <vt:lpstr>Background</vt:lpstr>
      <vt:lpstr>Outcome</vt:lpstr>
      <vt:lpstr>Overview</vt:lpstr>
      <vt:lpstr>Purpose</vt:lpstr>
      <vt:lpstr>Applicability</vt:lpstr>
      <vt:lpstr>Comparison between ADM’s</vt:lpstr>
      <vt:lpstr>Comparison between ADM’s </vt:lpstr>
      <vt:lpstr>Comparison between ADM’s</vt:lpstr>
      <vt:lpstr>Comparison between ADM’s</vt:lpstr>
      <vt:lpstr>Comparison between ADM’s</vt:lpstr>
      <vt:lpstr>Comparison of ADM’s</vt:lpstr>
      <vt:lpstr>Comparison of ADM’s</vt:lpstr>
      <vt:lpstr>Conclusion</vt:lpstr>
      <vt:lpstr>Conclusion</vt:lpstr>
    </vt:vector>
  </TitlesOfParts>
  <Company>NYSOMRDD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NYSOMRDD</dc:creator>
  <cp:lastModifiedBy>Moeser, Maryellen, E.</cp:lastModifiedBy>
  <cp:revision>57</cp:revision>
  <dcterms:created xsi:type="dcterms:W3CDTF">2015-01-12T14:14:13Z</dcterms:created>
  <dcterms:modified xsi:type="dcterms:W3CDTF">2015-05-26T17:27:31Z</dcterms:modified>
</cp:coreProperties>
</file>