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5"/>
  </p:notesMasterIdLst>
  <p:handoutMasterIdLst>
    <p:handoutMasterId r:id="rId26"/>
  </p:handoutMasterIdLst>
  <p:sldIdLst>
    <p:sldId id="256" r:id="rId2"/>
    <p:sldId id="347" r:id="rId3"/>
    <p:sldId id="309" r:id="rId4"/>
    <p:sldId id="307" r:id="rId5"/>
    <p:sldId id="262" r:id="rId6"/>
    <p:sldId id="359" r:id="rId7"/>
    <p:sldId id="360" r:id="rId8"/>
    <p:sldId id="354" r:id="rId9"/>
    <p:sldId id="361" r:id="rId10"/>
    <p:sldId id="362" r:id="rId11"/>
    <p:sldId id="264" r:id="rId12"/>
    <p:sldId id="357" r:id="rId13"/>
    <p:sldId id="358" r:id="rId14"/>
    <p:sldId id="355" r:id="rId15"/>
    <p:sldId id="329" r:id="rId16"/>
    <p:sldId id="363" r:id="rId17"/>
    <p:sldId id="364" r:id="rId18"/>
    <p:sldId id="365" r:id="rId19"/>
    <p:sldId id="366" r:id="rId20"/>
    <p:sldId id="367" r:id="rId21"/>
    <p:sldId id="368" r:id="rId22"/>
    <p:sldId id="369" r:id="rId23"/>
    <p:sldId id="323"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shop, Katherine A." initials="BKA"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B331"/>
    <a:srgbClr val="5A2B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66" autoAdjust="0"/>
    <p:restoredTop sz="88063" autoAdjust="0"/>
  </p:normalViewPr>
  <p:slideViewPr>
    <p:cSldViewPr snapToGrid="0" snapToObjects="1" showGuides="1">
      <p:cViewPr varScale="1">
        <p:scale>
          <a:sx n="65" d="100"/>
          <a:sy n="65" d="100"/>
        </p:scale>
        <p:origin x="1584" y="6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baseline="0" dirty="0" smtClean="0"/>
              <a:t>Number of Individuals Supported by Age</a:t>
            </a:r>
            <a:endParaRPr lang="en-US" dirty="0"/>
          </a:p>
        </c:rich>
      </c:tx>
      <c:overlay val="0"/>
    </c:title>
    <c:autoTitleDeleted val="0"/>
    <c:plotArea>
      <c:layout/>
      <c:barChart>
        <c:barDir val="col"/>
        <c:grouping val="clustered"/>
        <c:varyColors val="0"/>
        <c:ser>
          <c:idx val="0"/>
          <c:order val="0"/>
          <c:tx>
            <c:strRef>
              <c:f>Sheet1!$A$23</c:f>
              <c:strCache>
                <c:ptCount val="1"/>
                <c:pt idx="0">
                  <c:v>Youth (5-17)</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Sheet1!$B$22:$D$22</c:f>
              <c:strCache>
                <c:ptCount val="2"/>
                <c:pt idx="0">
                  <c:v>Region  1</c:v>
                </c:pt>
                <c:pt idx="1">
                  <c:v>Region 3</c:v>
                </c:pt>
              </c:strCache>
            </c:strRef>
          </c:cat>
          <c:val>
            <c:numRef>
              <c:f>Sheet1!$B$23:$D$23</c:f>
              <c:numCache>
                <c:formatCode>0</c:formatCode>
                <c:ptCount val="3"/>
                <c:pt idx="0">
                  <c:v>94</c:v>
                </c:pt>
                <c:pt idx="1">
                  <c:v>41</c:v>
                </c:pt>
              </c:numCache>
            </c:numRef>
          </c:val>
        </c:ser>
        <c:ser>
          <c:idx val="1"/>
          <c:order val="1"/>
          <c:tx>
            <c:strRef>
              <c:f>Sheet1!$A$24</c:f>
              <c:strCache>
                <c:ptCount val="1"/>
                <c:pt idx="0">
                  <c:v>Adults (18 and over)</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Sheet1!$B$22:$D$22</c:f>
              <c:strCache>
                <c:ptCount val="2"/>
                <c:pt idx="0">
                  <c:v>Region  1</c:v>
                </c:pt>
                <c:pt idx="1">
                  <c:v>Region 3</c:v>
                </c:pt>
              </c:strCache>
            </c:strRef>
          </c:cat>
          <c:val>
            <c:numRef>
              <c:f>Sheet1!$B$24:$D$24</c:f>
              <c:numCache>
                <c:formatCode>0</c:formatCode>
                <c:ptCount val="3"/>
                <c:pt idx="0">
                  <c:v>108</c:v>
                </c:pt>
                <c:pt idx="1">
                  <c:v>156</c:v>
                </c:pt>
              </c:numCache>
            </c:numRef>
          </c:val>
        </c:ser>
        <c:dLbls>
          <c:showLegendKey val="0"/>
          <c:showVal val="0"/>
          <c:showCatName val="0"/>
          <c:showSerName val="0"/>
          <c:showPercent val="0"/>
          <c:showBubbleSize val="0"/>
        </c:dLbls>
        <c:gapWidth val="150"/>
        <c:axId val="226237880"/>
        <c:axId val="226238272"/>
      </c:barChart>
      <c:catAx>
        <c:axId val="226237880"/>
        <c:scaling>
          <c:orientation val="minMax"/>
        </c:scaling>
        <c:delete val="0"/>
        <c:axPos val="b"/>
        <c:numFmt formatCode="General" sourceLinked="0"/>
        <c:majorTickMark val="none"/>
        <c:minorTickMark val="none"/>
        <c:tickLblPos val="nextTo"/>
        <c:crossAx val="226238272"/>
        <c:crosses val="autoZero"/>
        <c:auto val="1"/>
        <c:lblAlgn val="ctr"/>
        <c:lblOffset val="100"/>
        <c:noMultiLvlLbl val="0"/>
      </c:catAx>
      <c:valAx>
        <c:axId val="226238272"/>
        <c:scaling>
          <c:orientation val="minMax"/>
        </c:scaling>
        <c:delete val="0"/>
        <c:axPos val="l"/>
        <c:majorGridlines/>
        <c:numFmt formatCode="0" sourceLinked="1"/>
        <c:majorTickMark val="none"/>
        <c:minorTickMark val="none"/>
        <c:tickLblPos val="nextTo"/>
        <c:crossAx val="226237880"/>
        <c:crosses val="autoZero"/>
        <c:crossBetween val="between"/>
        <c:majorUnit val="10"/>
      </c:valAx>
    </c:plotArea>
    <c:legend>
      <c:legendPos val="r"/>
      <c:layout>
        <c:manualLayout>
          <c:xMode val="edge"/>
          <c:yMode val="edge"/>
          <c:x val="0.83101601360727884"/>
          <c:y val="0.49244283405874056"/>
          <c:w val="0.15936119841847837"/>
          <c:h val="0.16645069523542258"/>
        </c:manualLayout>
      </c:layout>
      <c:overlay val="0"/>
      <c:txPr>
        <a:bodyPr/>
        <a:lstStyle/>
        <a:p>
          <a:pPr>
            <a:defRPr sz="1170" baseline="0"/>
          </a:pPr>
          <a:endParaRPr lang="en-US"/>
        </a:p>
      </c:txPr>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4D9EA9-D747-8843-805B-AB2E9FC582EC}" type="datetimeFigureOut">
              <a:rPr lang="en-US" smtClean="0"/>
              <a:pPr/>
              <a:t>1/26/2016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2C5333-83EC-6A42-B16A-ED6FCE01C0F4}" type="slidenum">
              <a:rPr lang="en-US" smtClean="0"/>
              <a:pPr/>
              <a:t>‹#›</a:t>
            </a:fld>
            <a:endParaRPr lang="en-US"/>
          </a:p>
        </p:txBody>
      </p:sp>
    </p:spTree>
    <p:extLst>
      <p:ext uri="{BB962C8B-B14F-4D97-AF65-F5344CB8AC3E}">
        <p14:creationId xmlns:p14="http://schemas.microsoft.com/office/powerpoint/2010/main" val="11382582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9A5374-8C78-2E44-99C6-C69453EFEB1E}" type="datetimeFigureOut">
              <a:rPr lang="en-US" smtClean="0"/>
              <a:pPr/>
              <a:t>1/26/2016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93781C-6F35-7341-BEDB-30D74A0E62B6}" type="slidenum">
              <a:rPr lang="en-US" smtClean="0"/>
              <a:pPr/>
              <a:t>‹#›</a:t>
            </a:fld>
            <a:endParaRPr lang="en-US"/>
          </a:p>
        </p:txBody>
      </p:sp>
    </p:spTree>
    <p:extLst>
      <p:ext uri="{BB962C8B-B14F-4D97-AF65-F5344CB8AC3E}">
        <p14:creationId xmlns:p14="http://schemas.microsoft.com/office/powerpoint/2010/main" val="359554022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93781C-6F35-7341-BEDB-30D74A0E62B6}" type="slidenum">
              <a:rPr lang="en-US" smtClean="0"/>
              <a:pPr/>
              <a:t>13</a:t>
            </a:fld>
            <a:endParaRPr lang="en-US"/>
          </a:p>
        </p:txBody>
      </p:sp>
    </p:spTree>
    <p:extLst>
      <p:ext uri="{BB962C8B-B14F-4D97-AF65-F5344CB8AC3E}">
        <p14:creationId xmlns:p14="http://schemas.microsoft.com/office/powerpoint/2010/main" val="89923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93781C-6F35-7341-BEDB-30D74A0E62B6}" type="slidenum">
              <a:rPr lang="en-US" smtClean="0"/>
              <a:pPr/>
              <a:t>14</a:t>
            </a:fld>
            <a:endParaRPr lang="en-US"/>
          </a:p>
        </p:txBody>
      </p:sp>
    </p:spTree>
    <p:extLst>
      <p:ext uri="{BB962C8B-B14F-4D97-AF65-F5344CB8AC3E}">
        <p14:creationId xmlns:p14="http://schemas.microsoft.com/office/powerpoint/2010/main" val="3767899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93781C-6F35-7341-BEDB-30D74A0E62B6}" type="slidenum">
              <a:rPr lang="en-US" smtClean="0"/>
              <a:pPr/>
              <a:t>20</a:t>
            </a:fld>
            <a:endParaRPr lang="en-US"/>
          </a:p>
        </p:txBody>
      </p:sp>
    </p:spTree>
    <p:extLst>
      <p:ext uri="{BB962C8B-B14F-4D97-AF65-F5344CB8AC3E}">
        <p14:creationId xmlns:p14="http://schemas.microsoft.com/office/powerpoint/2010/main" val="4097628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40898D-8E1F-435D-B570-5EA79E5C5EFA}" type="datetime1">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1EAB4-D493-8142-893E-34E8B1A4CCE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3BC38F-2A1E-4C77-8F18-D48D9986C590}" type="datetime1">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1EAB4-D493-8142-893E-34E8B1A4CC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F51916-42FC-48DC-A716-16D0FE81575D}" type="datetime1">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1EAB4-D493-8142-893E-34E8B1A4CC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68B1A3-62DC-4EE3-98F2-9E36AFF121FE}" type="datetime1">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1EAB4-D493-8142-893E-34E8B1A4CCE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023D12-3AE9-45DF-A7BD-5CF6E865554C}" type="datetime1">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1EAB4-D493-8142-893E-34E8B1A4CCE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6F08C6-8B73-439F-9691-8288D1EB7D58}" type="datetime1">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1EAB4-D493-8142-893E-34E8B1A4CCE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CF35AD-D8E3-43C0-960B-A568D4193F20}" type="datetime1">
              <a:rPr lang="en-US" smtClean="0"/>
              <a:t>1/26/2016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41EAB4-D493-8142-893E-34E8B1A4CCE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0181FC-D448-4D05-BD46-EE1EF7305640}" type="datetime1">
              <a:rPr lang="en-US" smtClean="0"/>
              <a:t>1/26/2016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41EAB4-D493-8142-893E-34E8B1A4CCE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1D39BF-12C4-4B82-A22F-4F7E2242D7C0}" type="datetime1">
              <a:rPr lang="en-US" smtClean="0"/>
              <a:t>1/26/2016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41EAB4-D493-8142-893E-34E8B1A4CC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CF65D2-08C2-4B9C-A28A-AFB64B07CCEA}" type="datetime1">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1EAB4-D493-8142-893E-34E8B1A4CC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4DC931-15FB-4FCA-8397-CFEE4E9FC0E1}" type="datetime1">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1EAB4-D493-8142-893E-34E8B1A4CCE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Powerpoint Data 002.jpg"/>
          <p:cNvPicPr>
            <a:picLocks noChangeAspect="1"/>
          </p:cNvPicPr>
          <p:nvPr userDrawn="1"/>
        </p:nvPicPr>
        <p:blipFill>
          <a:blip r:embed="rId13"/>
          <a:stretch>
            <a:fillRect/>
          </a:stretch>
        </p:blipFill>
        <p:spPr>
          <a:xfrm>
            <a:off x="4554" y="0"/>
            <a:ext cx="9134892" cy="6858000"/>
          </a:xfrm>
          <a:prstGeom prst="rect">
            <a:avLst/>
          </a:prstGeom>
        </p:spPr>
      </p:pic>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830115"/>
            <a:ext cx="8229600" cy="429604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100828"/>
            <a:ext cx="2133600" cy="238374"/>
          </a:xfrm>
          <a:prstGeom prst="rect">
            <a:avLst/>
          </a:prstGeom>
        </p:spPr>
        <p:txBody>
          <a:bodyPr vert="horz" lIns="91440" tIns="45720" rIns="91440" bIns="45720" rtlCol="0" anchor="ctr"/>
          <a:lstStyle>
            <a:lvl1pPr algn="l">
              <a:defRPr sz="1050">
                <a:solidFill>
                  <a:schemeClr val="bg1"/>
                </a:solidFill>
                <a:latin typeface="Arial"/>
                <a:cs typeface="Arial"/>
              </a:defRPr>
            </a:lvl1pPr>
          </a:lstStyle>
          <a:p>
            <a:fld id="{5403ADF4-A77A-4A14-B45F-A7638E37CECA}" type="datetime1">
              <a:rPr lang="en-US" smtClean="0"/>
              <a:t>1/26/2016</a:t>
            </a:fld>
            <a:endParaRPr lang="en-US" dirty="0"/>
          </a:p>
        </p:txBody>
      </p:sp>
      <p:sp>
        <p:nvSpPr>
          <p:cNvPr id="5"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l">
              <a:defRPr sz="1200">
                <a:solidFill>
                  <a:schemeClr val="tx1">
                    <a:tint val="75000"/>
                  </a:schemeClr>
                </a:solidFill>
                <a:latin typeface="Arial"/>
                <a:cs typeface="Arial"/>
              </a:defRPr>
            </a:lvl1pPr>
          </a:lstStyle>
          <a:p>
            <a:endParaRPr lang="en-US" dirty="0"/>
          </a:p>
        </p:txBody>
      </p:sp>
      <p:sp>
        <p:nvSpPr>
          <p:cNvPr id="6" name="Slide Number Placeholder 5"/>
          <p:cNvSpPr>
            <a:spLocks noGrp="1"/>
          </p:cNvSpPr>
          <p:nvPr>
            <p:ph type="sldNum" sz="quarter" idx="4"/>
          </p:nvPr>
        </p:nvSpPr>
        <p:spPr>
          <a:xfrm>
            <a:off x="6553200" y="100828"/>
            <a:ext cx="2133600" cy="247127"/>
          </a:xfrm>
          <a:prstGeom prst="rect">
            <a:avLst/>
          </a:prstGeom>
        </p:spPr>
        <p:txBody>
          <a:bodyPr vert="horz" lIns="91440" tIns="45720" rIns="91440" bIns="45720" rtlCol="0" anchor="ctr"/>
          <a:lstStyle>
            <a:lvl1pPr algn="r">
              <a:defRPr sz="1050">
                <a:solidFill>
                  <a:schemeClr val="bg1"/>
                </a:solidFill>
                <a:latin typeface="Arial"/>
                <a:cs typeface="Arial"/>
              </a:defRPr>
            </a:lvl1pPr>
          </a:lstStyle>
          <a:p>
            <a:fld id="{B841EAB4-D493-8142-893E-34E8B1A4CCE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b="1" i="0" kern="1200">
          <a:solidFill>
            <a:srgbClr val="5A2B6F"/>
          </a:solidFill>
          <a:latin typeface="Arial Bold"/>
          <a:ea typeface="+mj-ea"/>
          <a:cs typeface="Arial Bold"/>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hyperlink" Target="http://www.opwdd.ny.gov/ny-start/regional-start-liaisons-contact-list"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hyperlink" Target="http://www.health.ny.gov/health_care/medicaid/redesign/dsrip/docs/2015-11-04_opwdd_comb_webinar.pdf" TargetMode="External"/><Relationship Id="rId2" Type="http://schemas.openxmlformats.org/officeDocument/2006/relationships/hyperlink" Target="https://www.youtube.com/watch?v=kC33ctozGKA&amp;feature=youtu.b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centerforstartservices.org/" TargetMode="External"/><Relationship Id="rId2" Type="http://schemas.openxmlformats.org/officeDocument/2006/relationships/hyperlink" Target="http://www.opwdd.ny.gov/ny-start/home"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opwdd.ny.gov/node/617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Powerpoint Title 002.jpg"/>
          <p:cNvPicPr>
            <a:picLocks noChangeAspect="1"/>
          </p:cNvPicPr>
          <p:nvPr/>
        </p:nvPicPr>
        <p:blipFill>
          <a:blip r:embed="rId2"/>
          <a:stretch>
            <a:fillRect/>
          </a:stretch>
        </p:blipFill>
        <p:spPr>
          <a:xfrm>
            <a:off x="87923" y="0"/>
            <a:ext cx="9134892" cy="6858000"/>
          </a:xfrm>
          <a:prstGeom prst="rect">
            <a:avLst/>
          </a:prstGeom>
        </p:spPr>
      </p:pic>
      <p:sp>
        <p:nvSpPr>
          <p:cNvPr id="2" name="Title 1"/>
          <p:cNvSpPr>
            <a:spLocks noGrp="1"/>
          </p:cNvSpPr>
          <p:nvPr>
            <p:ph type="ctrTitle"/>
          </p:nvPr>
        </p:nvSpPr>
        <p:spPr>
          <a:xfrm>
            <a:off x="398585" y="1377109"/>
            <a:ext cx="8323384" cy="3101936"/>
          </a:xfrm>
        </p:spPr>
        <p:txBody>
          <a:bodyPr>
            <a:normAutofit/>
          </a:bodyPr>
          <a:lstStyle/>
          <a:p>
            <a:r>
              <a:rPr lang="en-US" dirty="0" smtClean="0"/>
              <a:t>NY START</a:t>
            </a:r>
            <a:br>
              <a:rPr lang="en-US" dirty="0" smtClean="0"/>
            </a:br>
            <a:r>
              <a:rPr lang="en-US" sz="2000" dirty="0" smtClean="0"/>
              <a:t>Systemic, Therapeutic, Assessment, Resources, and Treatment </a:t>
            </a:r>
            <a:r>
              <a:rPr lang="en-US" dirty="0" smtClean="0"/>
              <a:t/>
            </a:r>
            <a:br>
              <a:rPr lang="en-US" dirty="0" smtClean="0"/>
            </a:br>
            <a:endParaRPr lang="en-US" sz="3200" dirty="0"/>
          </a:p>
        </p:txBody>
      </p:sp>
      <p:sp>
        <p:nvSpPr>
          <p:cNvPr id="8" name="Title 1"/>
          <p:cNvSpPr txBox="1">
            <a:spLocks/>
          </p:cNvSpPr>
          <p:nvPr/>
        </p:nvSpPr>
        <p:spPr>
          <a:xfrm>
            <a:off x="685800" y="5362839"/>
            <a:ext cx="7772400" cy="1338565"/>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000" u="none" strike="noStrike" kern="1200" cap="none" spc="0" normalizeH="0" baseline="0" noProof="0" dirty="0" smtClean="0">
                <a:ln>
                  <a:noFill/>
                </a:ln>
                <a:solidFill>
                  <a:schemeClr val="bg1"/>
                </a:solidFill>
                <a:effectLst/>
                <a:uLnTx/>
                <a:uFillTx/>
                <a:latin typeface="Arial"/>
                <a:ea typeface="+mj-ea"/>
                <a:cs typeface="Arial"/>
              </a:rPr>
              <a:t>January</a:t>
            </a:r>
            <a:r>
              <a:rPr kumimoji="0" lang="en-US" sz="2000" u="none" strike="noStrike" kern="1200" cap="none" spc="0" normalizeH="0" noProof="0" dirty="0" smtClean="0">
                <a:ln>
                  <a:noFill/>
                </a:ln>
                <a:solidFill>
                  <a:schemeClr val="bg1"/>
                </a:solidFill>
                <a:effectLst/>
                <a:uLnTx/>
                <a:uFillTx/>
                <a:latin typeface="Arial"/>
                <a:ea typeface="+mj-ea"/>
                <a:cs typeface="Arial"/>
              </a:rPr>
              <a:t> 2016</a:t>
            </a:r>
            <a:endParaRPr kumimoji="0" lang="en-US" sz="2000" u="none" strike="noStrike" kern="1200" cap="none" spc="0" normalizeH="0" baseline="0" noProof="0" dirty="0">
              <a:ln>
                <a:noFill/>
              </a:ln>
              <a:solidFill>
                <a:schemeClr val="bg1"/>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2671"/>
            <a:ext cx="8524568" cy="1143000"/>
          </a:xfrm>
        </p:spPr>
        <p:txBody>
          <a:bodyPr>
            <a:noAutofit/>
          </a:bodyPr>
          <a:lstStyle/>
          <a:p>
            <a:r>
              <a:rPr lang="en-US" sz="4000" dirty="0" smtClean="0"/>
              <a:t>NY START: </a:t>
            </a:r>
            <a:br>
              <a:rPr lang="en-US" sz="4000" dirty="0" smtClean="0"/>
            </a:br>
            <a:r>
              <a:rPr lang="en-US" sz="4000" dirty="0" smtClean="0"/>
              <a:t>Implementation Status in Region 2 Central New York</a:t>
            </a:r>
            <a:endParaRPr lang="en-US" sz="4000" dirty="0"/>
          </a:p>
        </p:txBody>
      </p:sp>
      <p:sp>
        <p:nvSpPr>
          <p:cNvPr id="3" name="Content Placeholder 2"/>
          <p:cNvSpPr>
            <a:spLocks noGrp="1"/>
          </p:cNvSpPr>
          <p:nvPr>
            <p:ph idx="1"/>
          </p:nvPr>
        </p:nvSpPr>
        <p:spPr>
          <a:xfrm>
            <a:off x="457200" y="2743199"/>
            <a:ext cx="8229600" cy="3382963"/>
          </a:xfrm>
        </p:spPr>
        <p:txBody>
          <a:bodyPr>
            <a:normAutofit/>
          </a:bodyPr>
          <a:lstStyle/>
          <a:p>
            <a:r>
              <a:rPr lang="en-US" dirty="0" smtClean="0"/>
              <a:t>A Service Analysis of Region 2 is expected to begin in early 2017.</a:t>
            </a:r>
          </a:p>
          <a:p>
            <a:pPr>
              <a:buNone/>
            </a:pPr>
            <a:endParaRPr lang="en-US" dirty="0" smtClean="0"/>
          </a:p>
        </p:txBody>
      </p:sp>
      <p:sp>
        <p:nvSpPr>
          <p:cNvPr id="4" name="Slide Number Placeholder 3"/>
          <p:cNvSpPr>
            <a:spLocks noGrp="1"/>
          </p:cNvSpPr>
          <p:nvPr>
            <p:ph type="sldNum" sz="quarter" idx="12"/>
          </p:nvPr>
        </p:nvSpPr>
        <p:spPr/>
        <p:txBody>
          <a:bodyPr/>
          <a:lstStyle/>
          <a:p>
            <a:fld id="{B841EAB4-D493-8142-893E-34E8B1A4CCE2}" type="slidenum">
              <a:rPr lang="en-US" smtClean="0"/>
              <a:pPr/>
              <a:t>10</a:t>
            </a:fld>
            <a:endParaRPr lang="en-US"/>
          </a:p>
        </p:txBody>
      </p:sp>
    </p:spTree>
    <p:extLst>
      <p:ext uri="{BB962C8B-B14F-4D97-AF65-F5344CB8AC3E}">
        <p14:creationId xmlns:p14="http://schemas.microsoft.com/office/powerpoint/2010/main" val="39590822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Core START Elements</a:t>
            </a:r>
            <a:br>
              <a:rPr lang="en-US" sz="4000" dirty="0" smtClean="0"/>
            </a:br>
            <a:endParaRPr lang="en-US" sz="4000" dirty="0"/>
          </a:p>
        </p:txBody>
      </p:sp>
      <p:sp>
        <p:nvSpPr>
          <p:cNvPr id="3" name="Content Placeholder 2"/>
          <p:cNvSpPr>
            <a:spLocks noGrp="1"/>
          </p:cNvSpPr>
          <p:nvPr>
            <p:ph idx="1"/>
          </p:nvPr>
        </p:nvSpPr>
        <p:spPr>
          <a:xfrm>
            <a:off x="641267" y="1600200"/>
            <a:ext cx="7837715" cy="4677769"/>
          </a:xfrm>
        </p:spPr>
        <p:txBody>
          <a:bodyPr>
            <a:normAutofit/>
          </a:bodyPr>
          <a:lstStyle/>
          <a:p>
            <a:pPr marL="0" indent="0">
              <a:lnSpc>
                <a:spcPct val="90000"/>
              </a:lnSpc>
              <a:buNone/>
              <a:defRPr/>
            </a:pPr>
            <a:r>
              <a:rPr lang="en-US" sz="2600" dirty="0" smtClean="0"/>
              <a:t>START elements are implemented overtime as the teams become fully operational.  Elements include:</a:t>
            </a:r>
          </a:p>
          <a:p>
            <a:pPr marL="0" indent="0">
              <a:lnSpc>
                <a:spcPct val="90000"/>
              </a:lnSpc>
              <a:buNone/>
              <a:defRPr/>
            </a:pPr>
            <a:endParaRPr lang="en-US" sz="2600" dirty="0" smtClean="0"/>
          </a:p>
          <a:p>
            <a:pPr>
              <a:lnSpc>
                <a:spcPct val="90000"/>
              </a:lnSpc>
              <a:defRPr/>
            </a:pPr>
            <a:r>
              <a:rPr lang="en-US" sz="2400" dirty="0"/>
              <a:t>D</a:t>
            </a:r>
            <a:r>
              <a:rPr lang="en-US" sz="2400" dirty="0" smtClean="0"/>
              <a:t>ata </a:t>
            </a:r>
            <a:r>
              <a:rPr lang="en-US" sz="2400" dirty="0"/>
              <a:t>driven, evidence-informed </a:t>
            </a:r>
            <a:r>
              <a:rPr lang="en-US" sz="2400" dirty="0" smtClean="0"/>
              <a:t>person-centered practices </a:t>
            </a:r>
            <a:r>
              <a:rPr lang="en-US" sz="2400" dirty="0"/>
              <a:t>and outcome </a:t>
            </a:r>
            <a:r>
              <a:rPr lang="en-US" sz="2400" dirty="0" smtClean="0"/>
              <a:t>measures;</a:t>
            </a:r>
            <a:endParaRPr lang="en-US" sz="2400" dirty="0" smtClean="0">
              <a:cs typeface="Arial" pitchFamily="34" charset="0"/>
            </a:endParaRPr>
          </a:p>
          <a:p>
            <a:pPr>
              <a:lnSpc>
                <a:spcPct val="90000"/>
              </a:lnSpc>
              <a:defRPr/>
            </a:pPr>
            <a:r>
              <a:rPr lang="en-US" sz="2400" dirty="0" smtClean="0">
                <a:cs typeface="Arial" pitchFamily="34" charset="0"/>
              </a:rPr>
              <a:t>Implementation of multi-level cross system linkages (local, statewide, national) by trained START Coordinators;</a:t>
            </a:r>
          </a:p>
          <a:p>
            <a:pPr>
              <a:lnSpc>
                <a:spcPct val="90000"/>
              </a:lnSpc>
              <a:defRPr/>
            </a:pPr>
            <a:r>
              <a:rPr lang="en-US" sz="2400" dirty="0" smtClean="0">
                <a:cs typeface="Arial" pitchFamily="34" charset="0"/>
              </a:rPr>
              <a:t>Consultation, assessment and service evaluation to augment the existing system of support;</a:t>
            </a:r>
          </a:p>
          <a:p>
            <a:pPr>
              <a:lnSpc>
                <a:spcPct val="90000"/>
              </a:lnSpc>
              <a:defRPr/>
            </a:pPr>
            <a:r>
              <a:rPr lang="en-US" sz="2400" dirty="0" smtClean="0">
                <a:cs typeface="Arial" pitchFamily="34" charset="0"/>
              </a:rPr>
              <a:t>In-home therapeutic supports (ages 6 – adult)</a:t>
            </a:r>
          </a:p>
          <a:p>
            <a:pPr marL="0" indent="0">
              <a:buNone/>
            </a:pPr>
            <a:endParaRPr lang="en-US" dirty="0"/>
          </a:p>
        </p:txBody>
      </p:sp>
      <p:sp>
        <p:nvSpPr>
          <p:cNvPr id="4" name="Slide Number Placeholder 3"/>
          <p:cNvSpPr>
            <a:spLocks noGrp="1"/>
          </p:cNvSpPr>
          <p:nvPr>
            <p:ph type="sldNum" sz="quarter" idx="12"/>
          </p:nvPr>
        </p:nvSpPr>
        <p:spPr/>
        <p:txBody>
          <a:bodyPr/>
          <a:lstStyle/>
          <a:p>
            <a:fld id="{B841EAB4-D493-8142-893E-34E8B1A4CCE2}" type="slidenum">
              <a:rPr lang="en-US" smtClean="0"/>
              <a:pPr/>
              <a:t>11</a:t>
            </a:fld>
            <a:endParaRPr lang="en-US"/>
          </a:p>
        </p:txBody>
      </p:sp>
    </p:spTree>
    <p:extLst>
      <p:ext uri="{BB962C8B-B14F-4D97-AF65-F5344CB8AC3E}">
        <p14:creationId xmlns:p14="http://schemas.microsoft.com/office/powerpoint/2010/main" val="3170981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Core START Elements</a:t>
            </a:r>
            <a:endParaRPr lang="en-US" sz="4000" dirty="0"/>
          </a:p>
        </p:txBody>
      </p:sp>
      <p:sp>
        <p:nvSpPr>
          <p:cNvPr id="3" name="Content Placeholder 2"/>
          <p:cNvSpPr>
            <a:spLocks noGrp="1"/>
          </p:cNvSpPr>
          <p:nvPr>
            <p:ph idx="1"/>
          </p:nvPr>
        </p:nvSpPr>
        <p:spPr>
          <a:xfrm>
            <a:off x="724395" y="1600200"/>
            <a:ext cx="7790213" cy="4677769"/>
          </a:xfrm>
        </p:spPr>
        <p:txBody>
          <a:bodyPr>
            <a:normAutofit/>
          </a:bodyPr>
          <a:lstStyle/>
          <a:p>
            <a:pPr>
              <a:lnSpc>
                <a:spcPct val="90000"/>
              </a:lnSpc>
              <a:defRPr/>
            </a:pPr>
            <a:endParaRPr lang="en-US" sz="2600" dirty="0" smtClean="0">
              <a:cs typeface="Arial" pitchFamily="34" charset="0"/>
            </a:endParaRPr>
          </a:p>
          <a:p>
            <a:pPr>
              <a:lnSpc>
                <a:spcPct val="90000"/>
              </a:lnSpc>
              <a:defRPr/>
            </a:pPr>
            <a:r>
              <a:rPr lang="en-US" sz="2400" dirty="0" smtClean="0">
                <a:cs typeface="Arial" pitchFamily="34" charset="0"/>
              </a:rPr>
              <a:t>Site Based Therapeutic Resource Centers (ages 21+) for planned and emergency use; </a:t>
            </a:r>
          </a:p>
          <a:p>
            <a:pPr>
              <a:lnSpc>
                <a:spcPct val="90000"/>
              </a:lnSpc>
              <a:defRPr/>
            </a:pPr>
            <a:r>
              <a:rPr lang="en-US" sz="2400" dirty="0" smtClean="0">
                <a:cs typeface="Arial" pitchFamily="34" charset="0"/>
              </a:rPr>
              <a:t>Crisis support 24 hours/7 days a week;</a:t>
            </a:r>
          </a:p>
          <a:p>
            <a:pPr>
              <a:lnSpc>
                <a:spcPct val="90000"/>
              </a:lnSpc>
              <a:defRPr/>
            </a:pPr>
            <a:r>
              <a:rPr lang="en-US" sz="2400" dirty="0" smtClean="0">
                <a:cs typeface="Arial" pitchFamily="34" charset="0"/>
              </a:rPr>
              <a:t>Team response time, 2-3 hours;</a:t>
            </a:r>
          </a:p>
          <a:p>
            <a:pPr>
              <a:lnSpc>
                <a:spcPct val="90000"/>
              </a:lnSpc>
              <a:defRPr/>
            </a:pPr>
            <a:r>
              <a:rPr lang="en-US" sz="2400" dirty="0" smtClean="0">
                <a:cs typeface="Arial" pitchFamily="34" charset="0"/>
              </a:rPr>
              <a:t>Clinical education teams, online training forums, family support and education.</a:t>
            </a:r>
          </a:p>
          <a:p>
            <a:endParaRPr lang="en-US" dirty="0"/>
          </a:p>
        </p:txBody>
      </p:sp>
      <p:sp>
        <p:nvSpPr>
          <p:cNvPr id="4" name="Slide Number Placeholder 3"/>
          <p:cNvSpPr>
            <a:spLocks noGrp="1"/>
          </p:cNvSpPr>
          <p:nvPr>
            <p:ph type="sldNum" sz="quarter" idx="12"/>
          </p:nvPr>
        </p:nvSpPr>
        <p:spPr/>
        <p:txBody>
          <a:bodyPr/>
          <a:lstStyle/>
          <a:p>
            <a:fld id="{B841EAB4-D493-8142-893E-34E8B1A4CCE2}" type="slidenum">
              <a:rPr lang="en-US" smtClean="0"/>
              <a:pPr/>
              <a:t>12</a:t>
            </a:fld>
            <a:endParaRPr lang="en-US"/>
          </a:p>
        </p:txBody>
      </p:sp>
    </p:spTree>
    <p:extLst>
      <p:ext uri="{BB962C8B-B14F-4D97-AF65-F5344CB8AC3E}">
        <p14:creationId xmlns:p14="http://schemas.microsoft.com/office/powerpoint/2010/main" val="2355062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7955"/>
            <a:ext cx="9144000" cy="1252245"/>
          </a:xfrm>
        </p:spPr>
        <p:txBody>
          <a:bodyPr>
            <a:normAutofit fontScale="90000"/>
          </a:bodyPr>
          <a:lstStyle/>
          <a:p>
            <a:r>
              <a:rPr lang="en-US" dirty="0" smtClean="0"/>
              <a:t/>
            </a:r>
            <a:br>
              <a:rPr lang="en-US" dirty="0" smtClean="0"/>
            </a:br>
            <a:r>
              <a:rPr lang="en-US" dirty="0" smtClean="0"/>
              <a:t>Developing Capacity and Partnership in the START Network</a:t>
            </a:r>
            <a:endParaRPr lang="en-US" dirty="0"/>
          </a:p>
        </p:txBody>
      </p:sp>
      <p:sp>
        <p:nvSpPr>
          <p:cNvPr id="3" name="Content Placeholder 2"/>
          <p:cNvSpPr>
            <a:spLocks noGrp="1"/>
          </p:cNvSpPr>
          <p:nvPr>
            <p:ph idx="1"/>
          </p:nvPr>
        </p:nvSpPr>
        <p:spPr>
          <a:xfrm>
            <a:off x="457200" y="2018805"/>
            <a:ext cx="8229600" cy="4107358"/>
          </a:xfrm>
        </p:spPr>
        <p:txBody>
          <a:bodyPr>
            <a:normAutofit lnSpcReduction="10000"/>
          </a:bodyPr>
          <a:lstStyle/>
          <a:p>
            <a:pPr marL="0" indent="0">
              <a:buNone/>
            </a:pPr>
            <a:r>
              <a:rPr lang="en-US" sz="2400" dirty="0" smtClean="0"/>
              <a:t>Linkage Agreements help to:</a:t>
            </a:r>
          </a:p>
          <a:p>
            <a:pPr marL="0" indent="0">
              <a:buNone/>
            </a:pPr>
            <a:endParaRPr lang="en-US" sz="2400" dirty="0" smtClean="0"/>
          </a:p>
          <a:p>
            <a:pPr lvl="1">
              <a:buFont typeface="Arial" panose="020B0604020202020204" pitchFamily="34" charset="0"/>
              <a:buChar char="•"/>
            </a:pPr>
            <a:r>
              <a:rPr lang="en-US" sz="2400" dirty="0"/>
              <a:t>E</a:t>
            </a:r>
            <a:r>
              <a:rPr lang="en-US" sz="2400" dirty="0" smtClean="0"/>
              <a:t>stablish cross systems collaborative framework and define expectations.</a:t>
            </a:r>
          </a:p>
          <a:p>
            <a:pPr lvl="1">
              <a:buFont typeface="Arial" panose="020B0604020202020204" pitchFamily="34" charset="0"/>
              <a:buChar char="•"/>
            </a:pPr>
            <a:endParaRPr lang="en-US" sz="2400" dirty="0" smtClean="0"/>
          </a:p>
          <a:p>
            <a:pPr lvl="1">
              <a:buFont typeface="Arial" panose="020B0604020202020204" pitchFamily="34" charset="0"/>
              <a:buChar char="•"/>
            </a:pPr>
            <a:r>
              <a:rPr lang="en-US" sz="2400" dirty="0"/>
              <a:t>I</a:t>
            </a:r>
            <a:r>
              <a:rPr lang="en-US" sz="2400" dirty="0" smtClean="0"/>
              <a:t>mprove outpatient supports, community partnerships, and treatment outcomes.</a:t>
            </a:r>
          </a:p>
          <a:p>
            <a:pPr marL="457200" lvl="1" indent="0">
              <a:buNone/>
            </a:pPr>
            <a:r>
              <a:rPr lang="en-US" sz="2400" dirty="0" smtClean="0"/>
              <a:t> </a:t>
            </a:r>
            <a:endParaRPr lang="en-US" sz="2400" dirty="0"/>
          </a:p>
          <a:p>
            <a:pPr lvl="1">
              <a:buFont typeface="Arial" panose="020B0604020202020204" pitchFamily="34" charset="0"/>
              <a:buChar char="•"/>
            </a:pPr>
            <a:r>
              <a:rPr lang="en-US" sz="2400" dirty="0"/>
              <a:t>D</a:t>
            </a:r>
            <a:r>
              <a:rPr lang="en-US" sz="2400" dirty="0" smtClean="0"/>
              <a:t>ecrease the need for hospitalization and/or the loss of community placement.</a:t>
            </a:r>
            <a:endParaRPr lang="en-US" sz="2400" dirty="0"/>
          </a:p>
        </p:txBody>
      </p:sp>
      <p:sp>
        <p:nvSpPr>
          <p:cNvPr id="5" name="Slide Number Placeholder 4"/>
          <p:cNvSpPr>
            <a:spLocks noGrp="1"/>
          </p:cNvSpPr>
          <p:nvPr>
            <p:ph type="sldNum" sz="quarter" idx="12"/>
          </p:nvPr>
        </p:nvSpPr>
        <p:spPr/>
        <p:txBody>
          <a:bodyPr/>
          <a:lstStyle/>
          <a:p>
            <a:fld id="{B841EAB4-D493-8142-893E-34E8B1A4CCE2}" type="slidenum">
              <a:rPr lang="en-US" smtClean="0"/>
              <a:pPr/>
              <a:t>13</a:t>
            </a:fld>
            <a:endParaRPr lang="en-US"/>
          </a:p>
        </p:txBody>
      </p:sp>
    </p:spTree>
    <p:extLst>
      <p:ext uri="{BB962C8B-B14F-4D97-AF65-F5344CB8AC3E}">
        <p14:creationId xmlns:p14="http://schemas.microsoft.com/office/powerpoint/2010/main" val="17354576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Developing Capacity and Partnership</a:t>
            </a:r>
            <a:endParaRPr lang="en-US" dirty="0"/>
          </a:p>
        </p:txBody>
      </p:sp>
      <p:sp>
        <p:nvSpPr>
          <p:cNvPr id="3" name="Content Placeholder 2"/>
          <p:cNvSpPr>
            <a:spLocks noGrp="1"/>
          </p:cNvSpPr>
          <p:nvPr>
            <p:ph idx="1"/>
          </p:nvPr>
        </p:nvSpPr>
        <p:spPr>
          <a:xfrm>
            <a:off x="760020" y="2375065"/>
            <a:ext cx="7695211" cy="3751098"/>
          </a:xfrm>
        </p:spPr>
        <p:txBody>
          <a:bodyPr>
            <a:normAutofit/>
          </a:bodyPr>
          <a:lstStyle/>
          <a:p>
            <a:pPr algn="ctr">
              <a:buNone/>
            </a:pPr>
            <a:r>
              <a:rPr lang="en-US" sz="2400" dirty="0" smtClean="0"/>
              <a:t>Advisory Council</a:t>
            </a:r>
          </a:p>
          <a:p>
            <a:pPr>
              <a:buNone/>
            </a:pPr>
            <a:r>
              <a:rPr lang="en-US" sz="2400" dirty="0" smtClean="0"/>
              <a:t>	The advisory council is made up of a group of regional community stakeholders who will meet at least quarterly to review the START program’s development and functioning while representing the needs and values of the community and service recipients.</a:t>
            </a:r>
            <a:endParaRPr lang="en-US" sz="2400" dirty="0"/>
          </a:p>
        </p:txBody>
      </p:sp>
      <p:sp>
        <p:nvSpPr>
          <p:cNvPr id="5" name="Slide Number Placeholder 4"/>
          <p:cNvSpPr>
            <a:spLocks noGrp="1"/>
          </p:cNvSpPr>
          <p:nvPr>
            <p:ph type="sldNum" sz="quarter" idx="12"/>
          </p:nvPr>
        </p:nvSpPr>
        <p:spPr/>
        <p:txBody>
          <a:bodyPr/>
          <a:lstStyle/>
          <a:p>
            <a:fld id="{B841EAB4-D493-8142-893E-34E8B1A4CCE2}" type="slidenum">
              <a:rPr lang="en-US" smtClean="0"/>
              <a:pPr/>
              <a:t>14</a:t>
            </a:fld>
            <a:endParaRPr lang="en-US"/>
          </a:p>
        </p:txBody>
      </p:sp>
    </p:spTree>
    <p:extLst>
      <p:ext uri="{BB962C8B-B14F-4D97-AF65-F5344CB8AC3E}">
        <p14:creationId xmlns:p14="http://schemas.microsoft.com/office/powerpoint/2010/main" val="32096858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START Services</a:t>
            </a:r>
            <a:endParaRPr lang="en-US" dirty="0"/>
          </a:p>
        </p:txBody>
      </p:sp>
      <p:sp>
        <p:nvSpPr>
          <p:cNvPr id="4" name="Content Placeholder 3"/>
          <p:cNvSpPr>
            <a:spLocks noGrp="1"/>
          </p:cNvSpPr>
          <p:nvPr>
            <p:ph sz="half" idx="2"/>
          </p:nvPr>
        </p:nvSpPr>
        <p:spPr>
          <a:xfrm>
            <a:off x="1539240" y="2174875"/>
            <a:ext cx="6416040" cy="3951288"/>
          </a:xfrm>
        </p:spPr>
        <p:txBody>
          <a:bodyPr>
            <a:normAutofit/>
          </a:bodyPr>
          <a:lstStyle/>
          <a:p>
            <a:r>
              <a:rPr lang="en-US" dirty="0" smtClean="0"/>
              <a:t>Assessment</a:t>
            </a:r>
          </a:p>
          <a:p>
            <a:r>
              <a:rPr lang="en-US" dirty="0" smtClean="0"/>
              <a:t>Outreach</a:t>
            </a:r>
          </a:p>
          <a:p>
            <a:r>
              <a:rPr lang="en-US" dirty="0" smtClean="0"/>
              <a:t>Plan Development</a:t>
            </a:r>
          </a:p>
          <a:p>
            <a:r>
              <a:rPr lang="en-US" dirty="0" smtClean="0"/>
              <a:t>Consultation Services</a:t>
            </a:r>
          </a:p>
          <a:p>
            <a:r>
              <a:rPr lang="en-US" dirty="0" smtClean="0"/>
              <a:t>Clinical Education Team (CET)</a:t>
            </a:r>
          </a:p>
          <a:p>
            <a:r>
              <a:rPr lang="en-US" dirty="0" smtClean="0"/>
              <a:t>Community Education</a:t>
            </a:r>
            <a:endParaRPr lang="en-US" dirty="0"/>
          </a:p>
        </p:txBody>
      </p:sp>
      <p:sp>
        <p:nvSpPr>
          <p:cNvPr id="3" name="Slide Number Placeholder 2"/>
          <p:cNvSpPr>
            <a:spLocks noGrp="1"/>
          </p:cNvSpPr>
          <p:nvPr>
            <p:ph type="sldNum" sz="quarter" idx="12"/>
          </p:nvPr>
        </p:nvSpPr>
        <p:spPr/>
        <p:txBody>
          <a:bodyPr/>
          <a:lstStyle/>
          <a:p>
            <a:fld id="{B841EAB4-D493-8142-893E-34E8B1A4CCE2}" type="slidenum">
              <a:rPr lang="en-US" smtClean="0"/>
              <a:pPr/>
              <a:t>15</a:t>
            </a:fld>
            <a:endParaRPr lang="en-US"/>
          </a:p>
        </p:txBody>
      </p:sp>
    </p:spTree>
    <p:extLst>
      <p:ext uri="{BB962C8B-B14F-4D97-AF65-F5344CB8AC3E}">
        <p14:creationId xmlns:p14="http://schemas.microsoft.com/office/powerpoint/2010/main" val="39242618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NY START OPWDD Regional Office Liaisons</a:t>
            </a:r>
            <a:endParaRPr lang="en-US" dirty="0"/>
          </a:p>
        </p:txBody>
      </p:sp>
      <p:sp>
        <p:nvSpPr>
          <p:cNvPr id="4" name="Content Placeholder 3"/>
          <p:cNvSpPr>
            <a:spLocks noGrp="1"/>
          </p:cNvSpPr>
          <p:nvPr>
            <p:ph sz="half" idx="2"/>
          </p:nvPr>
        </p:nvSpPr>
        <p:spPr>
          <a:xfrm>
            <a:off x="663677" y="2174875"/>
            <a:ext cx="7816645" cy="3951288"/>
          </a:xfrm>
        </p:spPr>
        <p:txBody>
          <a:bodyPr>
            <a:normAutofit/>
          </a:bodyPr>
          <a:lstStyle/>
          <a:p>
            <a:r>
              <a:rPr lang="en-US" dirty="0" smtClean="0"/>
              <a:t>Each OPWDD Regional Office has a NY START liaison.</a:t>
            </a:r>
          </a:p>
          <a:p>
            <a:r>
              <a:rPr lang="en-US" dirty="0" smtClean="0"/>
              <a:t>A listing of the liaisons can </a:t>
            </a:r>
            <a:r>
              <a:rPr lang="en-US" dirty="0"/>
              <a:t>be found at: </a:t>
            </a:r>
            <a:r>
              <a:rPr lang="en-US" dirty="0">
                <a:hlinkClick r:id="rId2"/>
              </a:rPr>
              <a:t>http://</a:t>
            </a:r>
            <a:r>
              <a:rPr lang="en-US" dirty="0" smtClean="0">
                <a:hlinkClick r:id="rId2"/>
              </a:rPr>
              <a:t>www.opwdd.ny.gov/ny-start/regional-start-liaisons-contact-list</a:t>
            </a:r>
            <a:r>
              <a:rPr lang="en-US" dirty="0" smtClean="0"/>
              <a:t>.</a:t>
            </a:r>
          </a:p>
          <a:p>
            <a:r>
              <a:rPr lang="en-US" dirty="0" smtClean="0"/>
              <a:t>In the regions of the state that have START teams the team can be contacted directly to inquire specifically about that program or to make a referral.</a:t>
            </a:r>
            <a:endParaRPr lang="en-US" dirty="0"/>
          </a:p>
        </p:txBody>
      </p:sp>
      <p:sp>
        <p:nvSpPr>
          <p:cNvPr id="3" name="Slide Number Placeholder 2"/>
          <p:cNvSpPr>
            <a:spLocks noGrp="1"/>
          </p:cNvSpPr>
          <p:nvPr>
            <p:ph type="sldNum" sz="quarter" idx="12"/>
          </p:nvPr>
        </p:nvSpPr>
        <p:spPr/>
        <p:txBody>
          <a:bodyPr/>
          <a:lstStyle/>
          <a:p>
            <a:fld id="{B841EAB4-D493-8142-893E-34E8B1A4CCE2}" type="slidenum">
              <a:rPr lang="en-US" smtClean="0"/>
              <a:pPr/>
              <a:t>16</a:t>
            </a:fld>
            <a:endParaRPr lang="en-US"/>
          </a:p>
        </p:txBody>
      </p:sp>
    </p:spTree>
    <p:extLst>
      <p:ext uri="{BB962C8B-B14F-4D97-AF65-F5344CB8AC3E}">
        <p14:creationId xmlns:p14="http://schemas.microsoft.com/office/powerpoint/2010/main" val="17787418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NY START SIRS* DATA</a:t>
            </a:r>
            <a:r>
              <a:rPr lang="en-US" dirty="0" smtClean="0"/>
              <a:t/>
            </a:r>
            <a:br>
              <a:rPr lang="en-US" dirty="0" smtClean="0"/>
            </a:br>
            <a:endParaRPr lang="en-US" dirty="0"/>
          </a:p>
        </p:txBody>
      </p:sp>
      <p:sp>
        <p:nvSpPr>
          <p:cNvPr id="3" name="Subtitle 2"/>
          <p:cNvSpPr>
            <a:spLocks noGrp="1"/>
          </p:cNvSpPr>
          <p:nvPr>
            <p:ph type="subTitle" idx="1"/>
          </p:nvPr>
        </p:nvSpPr>
        <p:spPr>
          <a:xfrm>
            <a:off x="1371600" y="3300761"/>
            <a:ext cx="6400800" cy="2720897"/>
          </a:xfrm>
        </p:spPr>
        <p:txBody>
          <a:bodyPr>
            <a:normAutofit/>
          </a:bodyPr>
          <a:lstStyle/>
          <a:p>
            <a:r>
              <a:rPr lang="en-US" sz="2800" dirty="0" smtClean="0"/>
              <a:t>*START Information Reporting System</a:t>
            </a:r>
          </a:p>
          <a:p>
            <a:r>
              <a:rPr lang="en-US" dirty="0" smtClean="0"/>
              <a:t>Early Service Outcome Information</a:t>
            </a:r>
          </a:p>
          <a:p>
            <a:r>
              <a:rPr lang="en-US" dirty="0" smtClean="0"/>
              <a:t>November 30, 2015</a:t>
            </a:r>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18672491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NY START</a:t>
            </a:r>
            <a:endParaRPr lang="en-US" sz="4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63314311"/>
              </p:ext>
            </p:extLst>
          </p:nvPr>
        </p:nvGraphicFramePr>
        <p:xfrm>
          <a:off x="457200" y="1729881"/>
          <a:ext cx="8229599" cy="3539645"/>
        </p:xfrm>
        <a:graphic>
          <a:graphicData uri="http://schemas.openxmlformats.org/drawingml/2006/table">
            <a:tbl>
              <a:tblPr>
                <a:tableStyleId>{5C22544A-7EE6-4342-B048-85BDC9FD1C3A}</a:tableStyleId>
              </a:tblPr>
              <a:tblGrid>
                <a:gridCol w="3922519"/>
                <a:gridCol w="4307080"/>
              </a:tblGrid>
              <a:tr h="718008">
                <a:tc>
                  <a:txBody>
                    <a:bodyPr/>
                    <a:lstStyle/>
                    <a:p>
                      <a:pPr algn="ctr" fontAlgn="b"/>
                      <a:r>
                        <a:rPr lang="en-US" sz="2100" u="none" strike="noStrike" dirty="0" smtClean="0">
                          <a:effectLst/>
                        </a:rPr>
                        <a:t>OPWDD Region</a:t>
                      </a:r>
                      <a:endParaRPr lang="en-US" sz="2100" b="1" i="0" u="none" strike="noStrike" dirty="0">
                        <a:solidFill>
                          <a:srgbClr val="000000"/>
                        </a:solidFill>
                        <a:effectLst/>
                        <a:latin typeface="Calibri" panose="020F0502020204030204" pitchFamily="34" charset="0"/>
                      </a:endParaRPr>
                    </a:p>
                  </a:txBody>
                  <a:tcPr marL="7144" marR="7144" marT="7144" marB="0" anchor="b"/>
                </a:tc>
                <a:tc>
                  <a:txBody>
                    <a:bodyPr/>
                    <a:lstStyle/>
                    <a:p>
                      <a:pPr algn="ctr" fontAlgn="b"/>
                      <a:r>
                        <a:rPr lang="en-US" sz="2100" b="1" u="none" strike="noStrike" dirty="0" smtClean="0">
                          <a:effectLst/>
                        </a:rPr>
                        <a:t>*</a:t>
                      </a:r>
                      <a:r>
                        <a:rPr lang="en-US" sz="2100" u="none" strike="noStrike" dirty="0" smtClean="0">
                          <a:effectLst/>
                        </a:rPr>
                        <a:t>Number </a:t>
                      </a:r>
                      <a:r>
                        <a:rPr lang="en-US" sz="2100" u="none" strike="noStrike" dirty="0">
                          <a:effectLst/>
                        </a:rPr>
                        <a:t>of </a:t>
                      </a:r>
                      <a:r>
                        <a:rPr lang="en-US" sz="2100" u="none" strike="noStrike" dirty="0" smtClean="0">
                          <a:effectLst/>
                        </a:rPr>
                        <a:t>individuals</a:t>
                      </a:r>
                      <a:r>
                        <a:rPr lang="en-US" sz="2100" u="none" strike="noStrike" baseline="0" dirty="0" smtClean="0">
                          <a:effectLst/>
                        </a:rPr>
                        <a:t> Accepted for NY START</a:t>
                      </a:r>
                      <a:endParaRPr lang="en-US" sz="2100" b="1" i="0" u="none" strike="noStrike" dirty="0">
                        <a:solidFill>
                          <a:srgbClr val="000000"/>
                        </a:solidFill>
                        <a:effectLst/>
                        <a:latin typeface="Calibri" panose="020F0502020204030204" pitchFamily="34" charset="0"/>
                      </a:endParaRPr>
                    </a:p>
                  </a:txBody>
                  <a:tcPr marL="7144" marR="7144" marT="7144" marB="0" anchor="b"/>
                </a:tc>
              </a:tr>
              <a:tr h="1036290">
                <a:tc>
                  <a:txBody>
                    <a:bodyPr/>
                    <a:lstStyle/>
                    <a:p>
                      <a:pPr algn="ctr" fontAlgn="b"/>
                      <a:r>
                        <a:rPr lang="en-US" sz="2100" b="1" u="none" strike="noStrike" dirty="0" smtClean="0">
                          <a:effectLst/>
                        </a:rPr>
                        <a:t>Region 1 </a:t>
                      </a:r>
                    </a:p>
                    <a:p>
                      <a:pPr algn="ctr" fontAlgn="b"/>
                      <a:r>
                        <a:rPr lang="en-US" sz="2100" u="none" strike="noStrike" dirty="0" smtClean="0">
                          <a:effectLst/>
                        </a:rPr>
                        <a:t>(8/2014-11/30/15)</a:t>
                      </a:r>
                      <a:endParaRPr lang="en-US" sz="2100" b="0" i="0" u="none" strike="noStrike" dirty="0">
                        <a:solidFill>
                          <a:srgbClr val="000000"/>
                        </a:solidFill>
                        <a:effectLst/>
                        <a:latin typeface="Calibri" panose="020F0502020204030204" pitchFamily="34" charset="0"/>
                      </a:endParaRPr>
                    </a:p>
                  </a:txBody>
                  <a:tcPr marL="7144" marR="7144" marT="7144" marB="0" anchor="b"/>
                </a:tc>
                <a:tc>
                  <a:txBody>
                    <a:bodyPr/>
                    <a:lstStyle/>
                    <a:p>
                      <a:pPr algn="ctr" fontAlgn="b"/>
                      <a:r>
                        <a:rPr lang="en-US" sz="2100" b="0" i="0" u="none" strike="noStrike" dirty="0" smtClean="0">
                          <a:solidFill>
                            <a:srgbClr val="000000"/>
                          </a:solidFill>
                          <a:effectLst/>
                          <a:latin typeface="Calibri" panose="020F0502020204030204" pitchFamily="34" charset="0"/>
                        </a:rPr>
                        <a:t>202</a:t>
                      </a:r>
                      <a:endParaRPr lang="en-US" sz="2100" b="0" i="0" u="none" strike="noStrike" dirty="0">
                        <a:solidFill>
                          <a:srgbClr val="000000"/>
                        </a:solidFill>
                        <a:effectLst/>
                        <a:latin typeface="Calibri" panose="020F0502020204030204" pitchFamily="34" charset="0"/>
                      </a:endParaRPr>
                    </a:p>
                  </a:txBody>
                  <a:tcPr marL="7144" marR="7144" marT="7144" marB="0" anchor="b"/>
                </a:tc>
              </a:tr>
              <a:tr h="1040524">
                <a:tc>
                  <a:txBody>
                    <a:bodyPr/>
                    <a:lstStyle/>
                    <a:p>
                      <a:pPr algn="ctr" fontAlgn="b"/>
                      <a:r>
                        <a:rPr lang="en-US" sz="2100" b="1" u="none" strike="noStrike" dirty="0" smtClean="0">
                          <a:effectLst/>
                        </a:rPr>
                        <a:t>Region 3</a:t>
                      </a:r>
                    </a:p>
                    <a:p>
                      <a:pPr algn="ctr" fontAlgn="b"/>
                      <a:r>
                        <a:rPr lang="en-US" sz="2100" b="0" i="0" u="none" strike="noStrike" dirty="0" smtClean="0">
                          <a:solidFill>
                            <a:srgbClr val="000000"/>
                          </a:solidFill>
                          <a:effectLst/>
                          <a:latin typeface="Calibri" panose="020F0502020204030204" pitchFamily="34" charset="0"/>
                        </a:rPr>
                        <a:t>(9/2014-11/30/15)</a:t>
                      </a:r>
                      <a:endParaRPr lang="en-US" sz="2100" b="0" i="0" u="none" strike="noStrike" dirty="0">
                        <a:solidFill>
                          <a:srgbClr val="000000"/>
                        </a:solidFill>
                        <a:effectLst/>
                        <a:latin typeface="Calibri" panose="020F0502020204030204" pitchFamily="34" charset="0"/>
                      </a:endParaRPr>
                    </a:p>
                  </a:txBody>
                  <a:tcPr marL="7144" marR="7144" marT="7144" marB="0" anchor="b"/>
                </a:tc>
                <a:tc>
                  <a:txBody>
                    <a:bodyPr/>
                    <a:lstStyle/>
                    <a:p>
                      <a:pPr algn="ctr" fontAlgn="b"/>
                      <a:r>
                        <a:rPr lang="en-US" sz="2100" b="0" i="0" u="none" strike="noStrike" dirty="0" smtClean="0">
                          <a:solidFill>
                            <a:srgbClr val="000000"/>
                          </a:solidFill>
                          <a:effectLst/>
                          <a:latin typeface="Calibri" panose="020F0502020204030204" pitchFamily="34" charset="0"/>
                        </a:rPr>
                        <a:t>197</a:t>
                      </a:r>
                      <a:endParaRPr lang="en-US" sz="2100" b="0" i="0" u="none" strike="noStrike" dirty="0">
                        <a:solidFill>
                          <a:srgbClr val="000000"/>
                        </a:solidFill>
                        <a:effectLst/>
                        <a:latin typeface="Calibri" panose="020F0502020204030204" pitchFamily="34" charset="0"/>
                      </a:endParaRPr>
                    </a:p>
                  </a:txBody>
                  <a:tcPr marL="7144" marR="7144" marT="7144" marB="0" anchor="b"/>
                </a:tc>
              </a:tr>
              <a:tr h="744823">
                <a:tc>
                  <a:txBody>
                    <a:bodyPr/>
                    <a:lstStyle/>
                    <a:p>
                      <a:pPr algn="ctr" fontAlgn="b"/>
                      <a:r>
                        <a:rPr lang="en-US" sz="2100" b="1" u="none" strike="noStrike" dirty="0">
                          <a:effectLst/>
                        </a:rPr>
                        <a:t>Total</a:t>
                      </a:r>
                      <a:endParaRPr lang="en-US" sz="2100" b="1" i="0" u="none" strike="noStrike" dirty="0">
                        <a:solidFill>
                          <a:srgbClr val="000000"/>
                        </a:solidFill>
                        <a:effectLst/>
                        <a:latin typeface="Calibri" panose="020F0502020204030204" pitchFamily="34" charset="0"/>
                      </a:endParaRPr>
                    </a:p>
                  </a:txBody>
                  <a:tcPr marL="7144" marR="7144" marT="7144" marB="0" anchor="b"/>
                </a:tc>
                <a:tc>
                  <a:txBody>
                    <a:bodyPr/>
                    <a:lstStyle/>
                    <a:p>
                      <a:pPr algn="ctr" fontAlgn="b"/>
                      <a:r>
                        <a:rPr lang="en-US" sz="2100" b="1" i="0" u="none" strike="noStrike" dirty="0" smtClean="0">
                          <a:solidFill>
                            <a:srgbClr val="000000"/>
                          </a:solidFill>
                          <a:effectLst/>
                          <a:latin typeface="Calibri" panose="020F0502020204030204" pitchFamily="34" charset="0"/>
                        </a:rPr>
                        <a:t>399</a:t>
                      </a:r>
                      <a:endParaRPr lang="en-US" sz="2100" b="1" i="0" u="none" strike="noStrike" dirty="0">
                        <a:solidFill>
                          <a:srgbClr val="000000"/>
                        </a:solidFill>
                        <a:effectLst/>
                        <a:latin typeface="Calibri" panose="020F0502020204030204" pitchFamily="34" charset="0"/>
                      </a:endParaRPr>
                    </a:p>
                  </a:txBody>
                  <a:tcPr marL="7144" marR="7144" marT="7144" marB="0" anchor="b"/>
                </a:tc>
              </a:tr>
            </a:tbl>
          </a:graphicData>
        </a:graphic>
      </p:graphicFrame>
      <p:sp>
        <p:nvSpPr>
          <p:cNvPr id="3" name="TextBox 2"/>
          <p:cNvSpPr txBox="1"/>
          <p:nvPr/>
        </p:nvSpPr>
        <p:spPr>
          <a:xfrm>
            <a:off x="754714" y="5465125"/>
            <a:ext cx="7634569" cy="369332"/>
          </a:xfrm>
          <a:prstGeom prst="rect">
            <a:avLst/>
          </a:prstGeom>
          <a:noFill/>
        </p:spPr>
        <p:txBody>
          <a:bodyPr wrap="square" rtlCol="0">
            <a:spAutoFit/>
          </a:bodyPr>
          <a:lstStyle/>
          <a:p>
            <a:r>
              <a:rPr lang="en-US" b="1" dirty="0" smtClean="0"/>
              <a:t>*Accepted – Individual accepted for START services and receiving services.</a:t>
            </a:r>
            <a:endParaRPr lang="en-US" b="1" dirty="0"/>
          </a:p>
        </p:txBody>
      </p:sp>
      <p:sp>
        <p:nvSpPr>
          <p:cNvPr id="4" name="Slide Number Placeholder 3"/>
          <p:cNvSpPr>
            <a:spLocks noGrp="1"/>
          </p:cNvSpPr>
          <p:nvPr>
            <p:ph type="sldNum" sz="quarter" idx="12"/>
          </p:nvPr>
        </p:nvSpPr>
        <p:spPr/>
        <p:txBody>
          <a:bodyPr/>
          <a:lstStyle/>
          <a:p>
            <a:fld id="{B841EAB4-D493-8142-893E-34E8B1A4CCE2}" type="slidenum">
              <a:rPr lang="en-US" smtClean="0"/>
              <a:pPr/>
              <a:t>18</a:t>
            </a:fld>
            <a:endParaRPr lang="en-US"/>
          </a:p>
        </p:txBody>
      </p:sp>
    </p:spTree>
    <p:extLst>
      <p:ext uri="{BB962C8B-B14F-4D97-AF65-F5344CB8AC3E}">
        <p14:creationId xmlns:p14="http://schemas.microsoft.com/office/powerpoint/2010/main" val="38355654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en-US" sz="4000" dirty="0" smtClean="0"/>
              <a:t>Youth and Adult</a:t>
            </a:r>
            <a:endParaRPr lang="en-US" sz="4000" dirty="0"/>
          </a:p>
        </p:txBody>
      </p:sp>
      <p:graphicFrame>
        <p:nvGraphicFramePr>
          <p:cNvPr id="9" name="Chart 8"/>
          <p:cNvGraphicFramePr/>
          <p:nvPr>
            <p:extLst>
              <p:ext uri="{D42A27DB-BD31-4B8C-83A1-F6EECF244321}">
                <p14:modId xmlns:p14="http://schemas.microsoft.com/office/powerpoint/2010/main" val="3308691101"/>
              </p:ext>
            </p:extLst>
          </p:nvPr>
        </p:nvGraphicFramePr>
        <p:xfrm>
          <a:off x="457200" y="1600201"/>
          <a:ext cx="8229599" cy="4361688"/>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p:cNvSpPr>
            <a:spLocks noGrp="1"/>
          </p:cNvSpPr>
          <p:nvPr>
            <p:ph type="sldNum" sz="quarter" idx="12"/>
          </p:nvPr>
        </p:nvSpPr>
        <p:spPr/>
        <p:txBody>
          <a:bodyPr/>
          <a:lstStyle/>
          <a:p>
            <a:fld id="{B841EAB4-D493-8142-893E-34E8B1A4CCE2}" type="slidenum">
              <a:rPr lang="en-US" smtClean="0"/>
              <a:pPr/>
              <a:t>19</a:t>
            </a:fld>
            <a:endParaRPr lang="en-US"/>
          </a:p>
        </p:txBody>
      </p:sp>
    </p:spTree>
    <p:extLst>
      <p:ext uri="{BB962C8B-B14F-4D97-AF65-F5344CB8AC3E}">
        <p14:creationId xmlns:p14="http://schemas.microsoft.com/office/powerpoint/2010/main" val="12164339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 Changing System of Care</a:t>
            </a:r>
            <a:endParaRPr lang="en-US" sz="4000" dirty="0"/>
          </a:p>
        </p:txBody>
      </p:sp>
      <p:sp>
        <p:nvSpPr>
          <p:cNvPr id="3" name="Content Placeholder 2"/>
          <p:cNvSpPr>
            <a:spLocks noGrp="1"/>
          </p:cNvSpPr>
          <p:nvPr>
            <p:ph idx="1"/>
          </p:nvPr>
        </p:nvSpPr>
        <p:spPr>
          <a:xfrm>
            <a:off x="457200" y="1709445"/>
            <a:ext cx="8229600" cy="4622200"/>
          </a:xfrm>
        </p:spPr>
        <p:txBody>
          <a:bodyPr>
            <a:normAutofit/>
          </a:bodyPr>
          <a:lstStyle/>
          <a:p>
            <a:r>
              <a:rPr lang="en-US" sz="2000" dirty="0" smtClean="0">
                <a:latin typeface="Arial" panose="020B0604020202020204" pitchFamily="34" charset="0"/>
                <a:ea typeface="Calibri" panose="020F0502020204030204" pitchFamily="34" charset="0"/>
                <a:cs typeface="Arial" panose="020B0604020202020204" pitchFamily="34" charset="0"/>
              </a:rPr>
              <a:t>Developmental Center </a:t>
            </a:r>
            <a:r>
              <a:rPr lang="en-US" sz="2000" smtClean="0">
                <a:latin typeface="Arial" panose="020B0604020202020204" pitchFamily="34" charset="0"/>
                <a:ea typeface="Calibri" panose="020F0502020204030204" pitchFamily="34" charset="0"/>
                <a:cs typeface="Arial" panose="020B0604020202020204" pitchFamily="34" charset="0"/>
              </a:rPr>
              <a:t>closures require </a:t>
            </a:r>
            <a:r>
              <a:rPr lang="en-US" sz="2000" dirty="0" smtClean="0">
                <a:latin typeface="Arial" panose="020B0604020202020204" pitchFamily="34" charset="0"/>
                <a:ea typeface="Calibri" panose="020F0502020204030204" pitchFamily="34" charset="0"/>
                <a:cs typeface="Arial" panose="020B0604020202020204" pitchFamily="34" charset="0"/>
              </a:rPr>
              <a:t>effective </a:t>
            </a:r>
            <a:r>
              <a:rPr lang="en-US" sz="2000" dirty="0">
                <a:latin typeface="Arial" panose="020B0604020202020204" pitchFamily="34" charset="0"/>
                <a:ea typeface="Calibri" panose="020F0502020204030204" pitchFamily="34" charset="0"/>
                <a:cs typeface="Arial" panose="020B0604020202020204" pitchFamily="34" charset="0"/>
              </a:rPr>
              <a:t>community based support </a:t>
            </a:r>
            <a:r>
              <a:rPr lang="en-US" sz="2000" dirty="0" smtClean="0">
                <a:latin typeface="Arial" panose="020B0604020202020204" pitchFamily="34" charset="0"/>
                <a:ea typeface="Calibri" panose="020F0502020204030204" pitchFamily="34" charset="0"/>
                <a:cs typeface="Arial" panose="020B0604020202020204" pitchFamily="34" charset="0"/>
              </a:rPr>
              <a:t>models; </a:t>
            </a:r>
            <a:r>
              <a:rPr lang="en-US" sz="2000" dirty="0">
                <a:latin typeface="Arial" panose="020B0604020202020204" pitchFamily="34" charset="0"/>
                <a:ea typeface="Calibri" panose="020F0502020204030204" pitchFamily="34" charset="0"/>
                <a:cs typeface="Arial" panose="020B0604020202020204" pitchFamily="34" charset="0"/>
              </a:rPr>
              <a:t>there is increasing pressure on emergency department usage and inpatient settings for people with I/DD in behavioral health crisis</a:t>
            </a:r>
            <a:r>
              <a:rPr lang="en-US" sz="2000" dirty="0" smtClean="0">
                <a:latin typeface="Arial" panose="020B0604020202020204" pitchFamily="34" charset="0"/>
                <a:ea typeface="Calibri" panose="020F0502020204030204" pitchFamily="34" charset="0"/>
                <a:cs typeface="Arial" panose="020B0604020202020204" pitchFamily="34" charset="0"/>
              </a:rPr>
              <a:t>.</a:t>
            </a:r>
          </a:p>
          <a:p>
            <a:endParaRPr lang="en-US" sz="2000" dirty="0" smtClean="0">
              <a:latin typeface="Arial" panose="020B0604020202020204" pitchFamily="34" charset="0"/>
              <a:ea typeface="Calibri" panose="020F0502020204030204" pitchFamily="34" charset="0"/>
              <a:cs typeface="Arial" panose="020B0604020202020204" pitchFamily="34" charset="0"/>
            </a:endParaRPr>
          </a:p>
          <a:p>
            <a:r>
              <a:rPr lang="en-US" sz="2000" dirty="0" smtClean="0">
                <a:latin typeface="Arial" panose="020B0604020202020204" pitchFamily="34" charset="0"/>
                <a:ea typeface="Calibri" panose="020F0502020204030204" pitchFamily="34" charset="0"/>
                <a:cs typeface="Arial" panose="020B0604020202020204" pitchFamily="34" charset="0"/>
              </a:rPr>
              <a:t>People with </a:t>
            </a:r>
            <a:r>
              <a:rPr lang="en-US" sz="2000" dirty="0">
                <a:latin typeface="Arial" panose="020B0604020202020204" pitchFamily="34" charset="0"/>
                <a:ea typeface="Calibri" panose="020F0502020204030204" pitchFamily="34" charset="0"/>
                <a:cs typeface="Arial" panose="020B0604020202020204" pitchFamily="34" charset="0"/>
              </a:rPr>
              <a:t>I/DD often require increased staffing, are often difficult to diagnose and effectively engage in the milieu, and often have both longer lengths of stay and increased recidivism than the average person accessing acute behavioral health services. </a:t>
            </a:r>
            <a:endParaRPr lang="en-US" sz="2000" dirty="0" smtClean="0">
              <a:latin typeface="Arial" panose="020B0604020202020204" pitchFamily="34" charset="0"/>
              <a:ea typeface="Calibri" panose="020F0502020204030204" pitchFamily="34" charset="0"/>
              <a:cs typeface="Arial" panose="020B0604020202020204" pitchFamily="34" charset="0"/>
            </a:endParaRPr>
          </a:p>
          <a:p>
            <a:endPar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At </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any point in time there are approximately 50 people with I/DD in acute inpatient settings who are identified as stable yet who have no place identified for appropriate long term supports and services. </a:t>
            </a:r>
          </a:p>
          <a:p>
            <a:endParaRPr lang="en-US" sz="2400" dirty="0">
              <a:latin typeface="Arial" panose="020B0604020202020204" pitchFamily="34" charset="0"/>
              <a:ea typeface="Calibri" panose="020F0502020204030204" pitchFamily="34" charset="0"/>
              <a:cs typeface="Arial" panose="020B0604020202020204" pitchFamily="34" charset="0"/>
            </a:endParaRPr>
          </a:p>
          <a:p>
            <a:endParaRPr lang="en-US"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sz="2400" dirty="0">
              <a:latin typeface="Arial" panose="020B0604020202020204" pitchFamily="34" charset="0"/>
              <a:cs typeface="Arial" panose="020B0604020202020204" pitchFamily="34" charset="0"/>
            </a:endParaRPr>
          </a:p>
          <a:p>
            <a:endParaRPr lang="en-US" dirty="0"/>
          </a:p>
        </p:txBody>
      </p:sp>
      <p:sp>
        <p:nvSpPr>
          <p:cNvPr id="5" name="Slide Number Placeholder 4"/>
          <p:cNvSpPr>
            <a:spLocks noGrp="1"/>
          </p:cNvSpPr>
          <p:nvPr>
            <p:ph type="sldNum" sz="quarter" idx="12"/>
          </p:nvPr>
        </p:nvSpPr>
        <p:spPr/>
        <p:txBody>
          <a:bodyPr/>
          <a:lstStyle/>
          <a:p>
            <a:fld id="{B841EAB4-D493-8142-893E-34E8B1A4CCE2}" type="slidenum">
              <a:rPr lang="en-US" smtClean="0"/>
              <a:pPr/>
              <a:t>2</a:t>
            </a:fld>
            <a:endParaRPr lang="en-US"/>
          </a:p>
        </p:txBody>
      </p:sp>
    </p:spTree>
    <p:extLst>
      <p:ext uri="{BB962C8B-B14F-4D97-AF65-F5344CB8AC3E}">
        <p14:creationId xmlns:p14="http://schemas.microsoft.com/office/powerpoint/2010/main" val="16838580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6" y="802226"/>
            <a:ext cx="8229600" cy="1143000"/>
          </a:xfrm>
        </p:spPr>
        <p:txBody>
          <a:bodyPr>
            <a:normAutofit fontScale="90000"/>
          </a:bodyPr>
          <a:lstStyle/>
          <a:p>
            <a:pPr algn="ctr"/>
            <a:r>
              <a:rPr lang="en-US" dirty="0" smtClean="0"/>
              <a:t/>
            </a:r>
            <a:br>
              <a:rPr lang="en-US" dirty="0" smtClean="0"/>
            </a:br>
            <a:r>
              <a:rPr lang="en-US" dirty="0" smtClean="0"/>
              <a:t>Reduction in Psychiatric Hospital &amp; ED Use: 2014-2015</a:t>
            </a:r>
            <a:br>
              <a:rPr lang="en-US" dirty="0" smtClean="0"/>
            </a:br>
            <a:r>
              <a:rPr lang="en-US" dirty="0" smtClean="0"/>
              <a:t/>
            </a:r>
            <a:br>
              <a:rPr lang="en-US" dirty="0" smtClean="0"/>
            </a:br>
            <a:endParaRPr lang="en-US" dirty="0"/>
          </a:p>
        </p:txBody>
      </p:sp>
      <p:sp>
        <p:nvSpPr>
          <p:cNvPr id="3" name="Slide Number Placeholder 2"/>
          <p:cNvSpPr>
            <a:spLocks noGrp="1"/>
          </p:cNvSpPr>
          <p:nvPr>
            <p:ph type="sldNum" sz="quarter" idx="12"/>
          </p:nvPr>
        </p:nvSpPr>
        <p:spPr/>
        <p:txBody>
          <a:bodyPr/>
          <a:lstStyle/>
          <a:p>
            <a:fld id="{B841EAB4-D493-8142-893E-34E8B1A4CCE2}" type="slidenum">
              <a:rPr lang="en-US" smtClean="0"/>
              <a:pPr/>
              <a:t>20</a:t>
            </a:fld>
            <a:endParaRPr lang="en-US"/>
          </a:p>
        </p:txBody>
      </p:sp>
      <p:graphicFrame>
        <p:nvGraphicFramePr>
          <p:cNvPr id="11" name="Content Placeholder 6"/>
          <p:cNvGraphicFramePr>
            <a:graphicFrameLocks noGrp="1"/>
          </p:cNvGraphicFramePr>
          <p:nvPr>
            <p:ph sz="half" idx="2"/>
            <p:extLst>
              <p:ext uri="{D42A27DB-BD31-4B8C-83A1-F6EECF244321}">
                <p14:modId xmlns:p14="http://schemas.microsoft.com/office/powerpoint/2010/main" val="3999825603"/>
              </p:ext>
            </p:extLst>
          </p:nvPr>
        </p:nvGraphicFramePr>
        <p:xfrm>
          <a:off x="283463" y="2047164"/>
          <a:ext cx="8577071" cy="3723151"/>
        </p:xfrm>
        <a:graphic>
          <a:graphicData uri="http://schemas.openxmlformats.org/drawingml/2006/table">
            <a:tbl>
              <a:tblPr>
                <a:tableStyleId>{5C22544A-7EE6-4342-B048-85BDC9FD1C3A}</a:tableStyleId>
              </a:tblPr>
              <a:tblGrid>
                <a:gridCol w="4306688"/>
                <a:gridCol w="2025917"/>
                <a:gridCol w="2244466"/>
              </a:tblGrid>
              <a:tr h="442648">
                <a:tc>
                  <a:txBody>
                    <a:bodyPr/>
                    <a:lstStyle/>
                    <a:p>
                      <a:pPr algn="ctr" fontAlgn="b"/>
                      <a:endParaRPr lang="en-US" sz="2100" b="1" i="0" u="none" strike="noStrike" dirty="0" smtClean="0">
                        <a:solidFill>
                          <a:srgbClr val="000000"/>
                        </a:solidFill>
                        <a:effectLst/>
                        <a:latin typeface="Calibri" panose="020F0502020204030204" pitchFamily="34" charset="0"/>
                      </a:endParaRPr>
                    </a:p>
                  </a:txBody>
                  <a:tcPr marL="8900" marR="8900" marT="7144" marB="0" anchor="b"/>
                </a:tc>
                <a:tc>
                  <a:txBody>
                    <a:bodyPr/>
                    <a:lstStyle/>
                    <a:p>
                      <a:pPr algn="ctr" fontAlgn="b"/>
                      <a:r>
                        <a:rPr lang="en-US" sz="2100" b="1" i="0" u="none" strike="noStrike" dirty="0" smtClean="0">
                          <a:solidFill>
                            <a:schemeClr val="dk1"/>
                          </a:solidFill>
                          <a:effectLst/>
                          <a:latin typeface="+mn-lt"/>
                        </a:rPr>
                        <a:t>Region</a:t>
                      </a:r>
                      <a:r>
                        <a:rPr lang="en-US" sz="2100" b="1" i="0" u="none" strike="noStrike" baseline="0" dirty="0" smtClean="0">
                          <a:solidFill>
                            <a:schemeClr val="dk1"/>
                          </a:solidFill>
                          <a:effectLst/>
                          <a:latin typeface="+mn-lt"/>
                        </a:rPr>
                        <a:t> 1</a:t>
                      </a:r>
                    </a:p>
                  </a:txBody>
                  <a:tcPr marL="8900" marR="8900" marT="7144" marB="0" anchor="b"/>
                </a:tc>
                <a:tc>
                  <a:txBody>
                    <a:bodyPr/>
                    <a:lstStyle/>
                    <a:p>
                      <a:pPr algn="ctr" fontAlgn="b"/>
                      <a:r>
                        <a:rPr lang="en-US" sz="2100" b="1" i="0" u="none" strike="noStrike" dirty="0" smtClean="0">
                          <a:solidFill>
                            <a:srgbClr val="000000"/>
                          </a:solidFill>
                          <a:effectLst/>
                          <a:latin typeface="Calibri" panose="020F0502020204030204" pitchFamily="34" charset="0"/>
                        </a:rPr>
                        <a:t/>
                      </a:r>
                      <a:br>
                        <a:rPr lang="en-US" sz="2100" b="1" i="0" u="none" strike="noStrike" dirty="0" smtClean="0">
                          <a:solidFill>
                            <a:srgbClr val="000000"/>
                          </a:solidFill>
                          <a:effectLst/>
                          <a:latin typeface="Calibri" panose="020F0502020204030204" pitchFamily="34" charset="0"/>
                        </a:rPr>
                      </a:br>
                      <a:r>
                        <a:rPr lang="en-US" sz="2100" b="1" i="0" u="none" strike="noStrike" dirty="0" smtClean="0">
                          <a:solidFill>
                            <a:srgbClr val="000000"/>
                          </a:solidFill>
                          <a:effectLst/>
                          <a:latin typeface="Calibri" panose="020F0502020204030204" pitchFamily="34" charset="0"/>
                        </a:rPr>
                        <a:t>Region 3</a:t>
                      </a:r>
                      <a:endParaRPr lang="en-US" sz="2100" b="1" i="0" u="none" strike="noStrike" dirty="0">
                        <a:solidFill>
                          <a:srgbClr val="000000"/>
                        </a:solidFill>
                        <a:effectLst/>
                        <a:latin typeface="Calibri" panose="020F0502020204030204" pitchFamily="34" charset="0"/>
                      </a:endParaRPr>
                    </a:p>
                  </a:txBody>
                  <a:tcPr marL="8900" marR="8900" marT="7144" marB="0" anchor="b"/>
                </a:tc>
              </a:tr>
              <a:tr h="871510">
                <a:tc>
                  <a:txBody>
                    <a:bodyPr/>
                    <a:lstStyle/>
                    <a:p>
                      <a:pPr algn="ctr" fontAlgn="b"/>
                      <a:r>
                        <a:rPr lang="en-US" sz="2100" b="0" i="0" u="none" strike="noStrike" dirty="0" smtClean="0">
                          <a:solidFill>
                            <a:schemeClr val="dk1"/>
                          </a:solidFill>
                          <a:effectLst/>
                          <a:latin typeface="+mn-lt"/>
                        </a:rPr>
                        <a:t>Pre START Referral Psychiatric Use</a:t>
                      </a:r>
                      <a:endParaRPr lang="en-US" sz="2100" b="0" i="0" u="none" strike="noStrike" dirty="0">
                        <a:solidFill>
                          <a:srgbClr val="000000"/>
                        </a:solidFill>
                        <a:effectLst/>
                        <a:latin typeface="Calibri" panose="020F0502020204030204" pitchFamily="34" charset="0"/>
                      </a:endParaRPr>
                    </a:p>
                  </a:txBody>
                  <a:tcPr marL="8900" marR="8900" marT="7144" marB="0" anchor="b"/>
                </a:tc>
                <a:tc>
                  <a:txBody>
                    <a:bodyPr/>
                    <a:lstStyle/>
                    <a:p>
                      <a:pPr algn="ctr" fontAlgn="b"/>
                      <a:r>
                        <a:rPr lang="en-US" sz="2100" b="0" i="0" u="none" strike="noStrike" dirty="0" smtClean="0">
                          <a:solidFill>
                            <a:srgbClr val="000000"/>
                          </a:solidFill>
                          <a:effectLst/>
                          <a:latin typeface="Calibri" panose="020F0502020204030204" pitchFamily="34" charset="0"/>
                        </a:rPr>
                        <a:t>21.29%</a:t>
                      </a:r>
                      <a:endParaRPr lang="en-US" sz="2100" b="0" i="0" u="none" strike="noStrike" dirty="0">
                        <a:solidFill>
                          <a:srgbClr val="000000"/>
                        </a:solidFill>
                        <a:effectLst/>
                        <a:latin typeface="Calibri" panose="020F0502020204030204" pitchFamily="34" charset="0"/>
                      </a:endParaRPr>
                    </a:p>
                  </a:txBody>
                  <a:tcPr marL="8900" marR="8900" marT="7144" marB="0" anchor="b"/>
                </a:tc>
                <a:tc>
                  <a:txBody>
                    <a:bodyPr/>
                    <a:lstStyle/>
                    <a:p>
                      <a:pPr algn="ctr" fontAlgn="b"/>
                      <a:r>
                        <a:rPr lang="en-US" sz="2100" b="0" i="0" u="none" strike="noStrike" dirty="0" smtClean="0">
                          <a:solidFill>
                            <a:srgbClr val="000000"/>
                          </a:solidFill>
                          <a:effectLst/>
                          <a:latin typeface="Calibri" panose="020F0502020204030204" pitchFamily="34" charset="0"/>
                        </a:rPr>
                        <a:t>41.12%</a:t>
                      </a:r>
                      <a:endParaRPr lang="en-US" sz="2100" b="0" i="0" u="none" strike="noStrike" dirty="0">
                        <a:solidFill>
                          <a:srgbClr val="000000"/>
                        </a:solidFill>
                        <a:effectLst/>
                        <a:latin typeface="Calibri" panose="020F0502020204030204" pitchFamily="34" charset="0"/>
                      </a:endParaRPr>
                    </a:p>
                  </a:txBody>
                  <a:tcPr marL="8900" marR="8900" marT="7144" marB="0" anchor="b"/>
                </a:tc>
              </a:tr>
              <a:tr h="686613">
                <a:tc>
                  <a:txBody>
                    <a:bodyPr/>
                    <a:lstStyle/>
                    <a:p>
                      <a:pPr algn="ctr" fontAlgn="b"/>
                      <a:r>
                        <a:rPr lang="en-US" sz="2100" b="0" i="0" u="none" strike="noStrike" dirty="0" smtClean="0">
                          <a:solidFill>
                            <a:schemeClr val="dk1"/>
                          </a:solidFill>
                          <a:effectLst/>
                          <a:latin typeface="+mn-lt"/>
                        </a:rPr>
                        <a:t>Post START Referral Psychiatric</a:t>
                      </a:r>
                      <a:r>
                        <a:rPr lang="en-US" sz="2100" b="0" i="0" u="none" strike="noStrike" baseline="0" dirty="0" smtClean="0">
                          <a:solidFill>
                            <a:schemeClr val="dk1"/>
                          </a:solidFill>
                          <a:effectLst/>
                          <a:latin typeface="+mn-lt"/>
                        </a:rPr>
                        <a:t> Use</a:t>
                      </a:r>
                      <a:endParaRPr lang="en-US" sz="2100" b="0" i="0" u="none" strike="noStrike" dirty="0">
                        <a:solidFill>
                          <a:srgbClr val="000000"/>
                        </a:solidFill>
                        <a:effectLst/>
                        <a:latin typeface="Calibri" panose="020F0502020204030204" pitchFamily="34" charset="0"/>
                      </a:endParaRPr>
                    </a:p>
                  </a:txBody>
                  <a:tcPr marL="8900" marR="8900" marT="7144" marB="0" anchor="b"/>
                </a:tc>
                <a:tc>
                  <a:txBody>
                    <a:bodyPr/>
                    <a:lstStyle/>
                    <a:p>
                      <a:pPr algn="ctr" fontAlgn="b"/>
                      <a:r>
                        <a:rPr lang="en-US" sz="2100" b="0" i="0" u="none" strike="noStrike" dirty="0" smtClean="0">
                          <a:solidFill>
                            <a:srgbClr val="000000"/>
                          </a:solidFill>
                          <a:effectLst/>
                          <a:latin typeface="Calibri" panose="020F0502020204030204" pitchFamily="34" charset="0"/>
                        </a:rPr>
                        <a:t>4.98%</a:t>
                      </a:r>
                      <a:endParaRPr lang="en-US" sz="2100" b="0" i="0" u="none" strike="noStrike" dirty="0">
                        <a:solidFill>
                          <a:srgbClr val="000000"/>
                        </a:solidFill>
                        <a:effectLst/>
                        <a:latin typeface="Calibri" panose="020F0502020204030204" pitchFamily="34" charset="0"/>
                      </a:endParaRPr>
                    </a:p>
                  </a:txBody>
                  <a:tcPr marL="8900" marR="8900" marT="7144" marB="0" anchor="b"/>
                </a:tc>
                <a:tc>
                  <a:txBody>
                    <a:bodyPr/>
                    <a:lstStyle/>
                    <a:p>
                      <a:pPr algn="ctr" fontAlgn="b"/>
                      <a:r>
                        <a:rPr lang="en-US" sz="2100" b="0" i="0" u="none" strike="noStrike" dirty="0" smtClean="0">
                          <a:solidFill>
                            <a:srgbClr val="000000"/>
                          </a:solidFill>
                          <a:effectLst/>
                          <a:latin typeface="Calibri" panose="020F0502020204030204" pitchFamily="34" charset="0"/>
                        </a:rPr>
                        <a:t>5.86%</a:t>
                      </a:r>
                      <a:endParaRPr lang="en-US" sz="2100" b="0" i="0" u="none" strike="noStrike" dirty="0">
                        <a:solidFill>
                          <a:srgbClr val="000000"/>
                        </a:solidFill>
                        <a:effectLst/>
                        <a:latin typeface="Calibri" panose="020F0502020204030204" pitchFamily="34" charset="0"/>
                      </a:endParaRPr>
                    </a:p>
                  </a:txBody>
                  <a:tcPr marL="8900" marR="8900" marT="7144" marB="0" anchor="b"/>
                </a:tc>
              </a:tr>
              <a:tr h="720695">
                <a:tc>
                  <a:txBody>
                    <a:bodyPr/>
                    <a:lstStyle/>
                    <a:p>
                      <a:pPr algn="ctr" fontAlgn="b"/>
                      <a:r>
                        <a:rPr lang="en-US" sz="2100" b="0" i="0" u="none" strike="noStrike" dirty="0" smtClean="0">
                          <a:solidFill>
                            <a:srgbClr val="000000"/>
                          </a:solidFill>
                          <a:effectLst/>
                          <a:latin typeface="Calibri" panose="020F0502020204030204" pitchFamily="34" charset="0"/>
                        </a:rPr>
                        <a:t>Pre START Referral Emergency Department Use</a:t>
                      </a:r>
                      <a:endParaRPr lang="en-US" sz="2100" b="0" i="0" u="none" strike="noStrike" dirty="0">
                        <a:solidFill>
                          <a:srgbClr val="000000"/>
                        </a:solidFill>
                        <a:effectLst/>
                        <a:latin typeface="Calibri" panose="020F0502020204030204" pitchFamily="34" charset="0"/>
                      </a:endParaRPr>
                    </a:p>
                  </a:txBody>
                  <a:tcPr marL="8900" marR="8900" marT="7144" marB="0" anchor="b"/>
                </a:tc>
                <a:tc>
                  <a:txBody>
                    <a:bodyPr/>
                    <a:lstStyle/>
                    <a:p>
                      <a:pPr algn="ctr" fontAlgn="b"/>
                      <a:r>
                        <a:rPr lang="en-US" sz="2100" b="0" i="0" u="none" strike="noStrike" dirty="0" smtClean="0">
                          <a:solidFill>
                            <a:srgbClr val="000000"/>
                          </a:solidFill>
                          <a:effectLst/>
                          <a:latin typeface="Calibri" panose="020F0502020204030204" pitchFamily="34" charset="0"/>
                        </a:rPr>
                        <a:t>35.15%</a:t>
                      </a:r>
                      <a:endParaRPr lang="en-US" sz="2100" b="0" i="0" u="none" strike="noStrike" dirty="0">
                        <a:solidFill>
                          <a:srgbClr val="000000"/>
                        </a:solidFill>
                        <a:effectLst/>
                        <a:latin typeface="Calibri" panose="020F0502020204030204" pitchFamily="34" charset="0"/>
                      </a:endParaRPr>
                    </a:p>
                  </a:txBody>
                  <a:tcPr marL="8900" marR="8900" marT="7144" marB="0" anchor="b"/>
                </a:tc>
                <a:tc>
                  <a:txBody>
                    <a:bodyPr/>
                    <a:lstStyle/>
                    <a:p>
                      <a:pPr algn="ctr" fontAlgn="b"/>
                      <a:r>
                        <a:rPr lang="en-US" sz="2100" b="0" i="0" u="none" strike="noStrike" dirty="0" smtClean="0">
                          <a:solidFill>
                            <a:srgbClr val="000000"/>
                          </a:solidFill>
                          <a:effectLst/>
                          <a:latin typeface="Calibri" panose="020F0502020204030204" pitchFamily="34" charset="0"/>
                        </a:rPr>
                        <a:t>43.65%</a:t>
                      </a:r>
                      <a:endParaRPr lang="en-US" sz="2100" b="0" i="0" u="none" strike="noStrike" dirty="0">
                        <a:solidFill>
                          <a:srgbClr val="000000"/>
                        </a:solidFill>
                        <a:effectLst/>
                        <a:latin typeface="Calibri" panose="020F0502020204030204" pitchFamily="34" charset="0"/>
                      </a:endParaRPr>
                    </a:p>
                  </a:txBody>
                  <a:tcPr marL="8900" marR="8900" marT="7144" marB="0" anchor="b"/>
                </a:tc>
              </a:tr>
              <a:tr h="797109">
                <a:tc>
                  <a:txBody>
                    <a:bodyPr/>
                    <a:lstStyle/>
                    <a:p>
                      <a:pPr algn="ctr" fontAlgn="b"/>
                      <a:r>
                        <a:rPr lang="en-US" sz="2100" b="0" i="0" u="none" strike="noStrike" dirty="0" smtClean="0">
                          <a:solidFill>
                            <a:srgbClr val="000000"/>
                          </a:solidFill>
                          <a:effectLst/>
                          <a:latin typeface="Calibri" panose="020F0502020204030204" pitchFamily="34" charset="0"/>
                        </a:rPr>
                        <a:t>Post</a:t>
                      </a:r>
                      <a:r>
                        <a:rPr lang="en-US" sz="2100" b="0" i="0" u="none" strike="noStrike" baseline="0" dirty="0" smtClean="0">
                          <a:solidFill>
                            <a:srgbClr val="000000"/>
                          </a:solidFill>
                          <a:effectLst/>
                          <a:latin typeface="Calibri" panose="020F0502020204030204" pitchFamily="34" charset="0"/>
                        </a:rPr>
                        <a:t> START Referral Emergency Department Use</a:t>
                      </a:r>
                      <a:endParaRPr lang="en-US" sz="2100" b="0" i="0" u="none" strike="noStrike" dirty="0">
                        <a:solidFill>
                          <a:srgbClr val="000000"/>
                        </a:solidFill>
                        <a:effectLst/>
                        <a:latin typeface="Calibri" panose="020F0502020204030204" pitchFamily="34" charset="0"/>
                      </a:endParaRPr>
                    </a:p>
                  </a:txBody>
                  <a:tcPr marL="8900" marR="8900" marT="7144" marB="0" anchor="b"/>
                </a:tc>
                <a:tc>
                  <a:txBody>
                    <a:bodyPr/>
                    <a:lstStyle/>
                    <a:p>
                      <a:pPr algn="ctr" fontAlgn="b"/>
                      <a:r>
                        <a:rPr lang="en-US" sz="2100" b="0" i="0" u="none" strike="noStrike" dirty="0" smtClean="0">
                          <a:solidFill>
                            <a:srgbClr val="000000"/>
                          </a:solidFill>
                          <a:effectLst/>
                          <a:latin typeface="Calibri" panose="020F0502020204030204" pitchFamily="34" charset="0"/>
                        </a:rPr>
                        <a:t>10.34%</a:t>
                      </a:r>
                      <a:endParaRPr lang="en-US" sz="2100" b="0" i="0" u="none" strike="noStrike" dirty="0">
                        <a:solidFill>
                          <a:srgbClr val="000000"/>
                        </a:solidFill>
                        <a:effectLst/>
                        <a:latin typeface="Calibri" panose="020F0502020204030204" pitchFamily="34" charset="0"/>
                      </a:endParaRPr>
                    </a:p>
                  </a:txBody>
                  <a:tcPr marL="8900" marR="8900" marT="7144" marB="0" anchor="b"/>
                </a:tc>
                <a:tc>
                  <a:txBody>
                    <a:bodyPr/>
                    <a:lstStyle/>
                    <a:p>
                      <a:pPr algn="ctr" fontAlgn="b"/>
                      <a:r>
                        <a:rPr lang="en-US" sz="2100" b="0" i="0" u="none" strike="noStrike" dirty="0" smtClean="0">
                          <a:solidFill>
                            <a:srgbClr val="000000"/>
                          </a:solidFill>
                          <a:effectLst/>
                          <a:latin typeface="Calibri" panose="020F0502020204030204" pitchFamily="34" charset="0"/>
                        </a:rPr>
                        <a:t>6.60%</a:t>
                      </a:r>
                      <a:endParaRPr lang="en-US" sz="2100" b="0" i="0" u="none" strike="noStrike" dirty="0">
                        <a:solidFill>
                          <a:srgbClr val="000000"/>
                        </a:solidFill>
                        <a:effectLst/>
                        <a:latin typeface="Calibri" panose="020F0502020204030204" pitchFamily="34" charset="0"/>
                      </a:endParaRPr>
                    </a:p>
                  </a:txBody>
                  <a:tcPr marL="8900" marR="8900" marT="7144" marB="0" anchor="b"/>
                </a:tc>
              </a:tr>
            </a:tbl>
          </a:graphicData>
        </a:graphic>
      </p:graphicFrame>
    </p:spTree>
    <p:extLst>
      <p:ext uri="{BB962C8B-B14F-4D97-AF65-F5344CB8AC3E}">
        <p14:creationId xmlns:p14="http://schemas.microsoft.com/office/powerpoint/2010/main" val="1293945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897" y="1301929"/>
            <a:ext cx="6172200" cy="372492"/>
          </a:xfrm>
        </p:spPr>
        <p:txBody>
          <a:bodyPr>
            <a:normAutofit fontScale="90000"/>
          </a:bodyPr>
          <a:lstStyle/>
          <a:p>
            <a:pPr algn="ctr"/>
            <a:r>
              <a:rPr lang="en-US" dirty="0" smtClean="0"/>
              <a:t>Community Training</a:t>
            </a:r>
            <a:br>
              <a:rPr lang="en-US" dirty="0" smtClean="0"/>
            </a:br>
            <a:endParaRPr lang="en-US" dirty="0"/>
          </a:p>
        </p:txBody>
      </p:sp>
      <p:sp>
        <p:nvSpPr>
          <p:cNvPr id="3" name="Slide Number Placeholder 2"/>
          <p:cNvSpPr>
            <a:spLocks noGrp="1"/>
          </p:cNvSpPr>
          <p:nvPr>
            <p:ph type="sldNum" sz="quarter" idx="12"/>
          </p:nvPr>
        </p:nvSpPr>
        <p:spPr/>
        <p:txBody>
          <a:bodyPr/>
          <a:lstStyle/>
          <a:p>
            <a:fld id="{B841EAB4-D493-8142-893E-34E8B1A4CCE2}" type="slidenum">
              <a:rPr lang="en-US" smtClean="0"/>
              <a:pPr/>
              <a:t>21</a:t>
            </a:fld>
            <a:endParaRPr lang="en-US"/>
          </a:p>
        </p:txBody>
      </p:sp>
      <p:sp>
        <p:nvSpPr>
          <p:cNvPr id="9" name="Text Placeholder 9"/>
          <p:cNvSpPr>
            <a:spLocks noGrp="1"/>
          </p:cNvSpPr>
          <p:nvPr>
            <p:ph type="body" sz="quarter" idx="3"/>
          </p:nvPr>
        </p:nvSpPr>
        <p:spPr>
          <a:xfrm>
            <a:off x="1355598" y="1674421"/>
            <a:ext cx="6432803" cy="972063"/>
          </a:xfrm>
        </p:spPr>
        <p:txBody>
          <a:bodyPr>
            <a:noAutofit/>
          </a:bodyPr>
          <a:lstStyle/>
          <a:p>
            <a:r>
              <a:rPr lang="en-US" sz="1500" b="0" dirty="0"/>
              <a:t>In addition to the services to individuals, both NY START programs provide training and other services to build community capacity.  The following table shows trainings provided by each region since program inception.</a:t>
            </a:r>
          </a:p>
        </p:txBody>
      </p:sp>
      <p:graphicFrame>
        <p:nvGraphicFramePr>
          <p:cNvPr id="11" name="Content Placeholder 6"/>
          <p:cNvGraphicFramePr>
            <a:graphicFrameLocks noGrp="1"/>
          </p:cNvGraphicFramePr>
          <p:nvPr>
            <p:ph sz="half" idx="2"/>
            <p:extLst>
              <p:ext uri="{D42A27DB-BD31-4B8C-83A1-F6EECF244321}">
                <p14:modId xmlns:p14="http://schemas.microsoft.com/office/powerpoint/2010/main" val="3945297511"/>
              </p:ext>
            </p:extLst>
          </p:nvPr>
        </p:nvGraphicFramePr>
        <p:xfrm>
          <a:off x="1355597" y="2812684"/>
          <a:ext cx="6528316" cy="2998880"/>
        </p:xfrm>
        <a:graphic>
          <a:graphicData uri="http://schemas.openxmlformats.org/drawingml/2006/table">
            <a:tbl>
              <a:tblPr>
                <a:tableStyleId>{5C22544A-7EE6-4342-B048-85BDC9FD1C3A}</a:tableStyleId>
              </a:tblPr>
              <a:tblGrid>
                <a:gridCol w="4091390"/>
                <a:gridCol w="1253359"/>
                <a:gridCol w="1183567"/>
              </a:tblGrid>
              <a:tr h="614987">
                <a:tc>
                  <a:txBody>
                    <a:bodyPr/>
                    <a:lstStyle/>
                    <a:p>
                      <a:pPr algn="ctr" fontAlgn="b"/>
                      <a:r>
                        <a:rPr lang="en-US" sz="1600" b="1" i="0" u="none" strike="noStrike" dirty="0" smtClean="0">
                          <a:solidFill>
                            <a:srgbClr val="000000"/>
                          </a:solidFill>
                          <a:effectLst/>
                          <a:latin typeface="Calibri" panose="020F0502020204030204" pitchFamily="34" charset="0"/>
                        </a:rPr>
                        <a:t>Community</a:t>
                      </a:r>
                      <a:r>
                        <a:rPr lang="en-US" sz="1600" b="1" i="0" u="none" strike="noStrike" baseline="0" dirty="0" smtClean="0">
                          <a:solidFill>
                            <a:srgbClr val="000000"/>
                          </a:solidFill>
                          <a:effectLst/>
                          <a:latin typeface="Calibri" panose="020F0502020204030204" pitchFamily="34" charset="0"/>
                        </a:rPr>
                        <a:t> Training (Quarter 2)</a:t>
                      </a:r>
                      <a:endParaRPr lang="en-US" sz="1600" b="1" i="0" u="none" strike="noStrike" dirty="0" smtClean="0">
                        <a:solidFill>
                          <a:srgbClr val="000000"/>
                        </a:solidFill>
                        <a:effectLst/>
                        <a:latin typeface="Calibri" panose="020F0502020204030204" pitchFamily="34" charset="0"/>
                      </a:endParaRPr>
                    </a:p>
                  </a:txBody>
                  <a:tcPr marL="6675" marR="6675" marT="5358" marB="0" anchor="b"/>
                </a:tc>
                <a:tc>
                  <a:txBody>
                    <a:bodyPr/>
                    <a:lstStyle/>
                    <a:p>
                      <a:pPr algn="ctr" fontAlgn="b"/>
                      <a:r>
                        <a:rPr lang="en-US" sz="1600" b="1" i="0" u="none" strike="noStrike" dirty="0" smtClean="0">
                          <a:solidFill>
                            <a:schemeClr val="dk1"/>
                          </a:solidFill>
                          <a:effectLst/>
                          <a:latin typeface="+mn-lt"/>
                        </a:rPr>
                        <a:t>Region</a:t>
                      </a:r>
                      <a:r>
                        <a:rPr lang="en-US" sz="1600" b="1" i="0" u="none" strike="noStrike" baseline="0" dirty="0" smtClean="0">
                          <a:solidFill>
                            <a:schemeClr val="dk1"/>
                          </a:solidFill>
                          <a:effectLst/>
                          <a:latin typeface="+mn-lt"/>
                        </a:rPr>
                        <a:t> 1</a:t>
                      </a:r>
                      <a:endParaRPr lang="en-US" sz="1600" b="1" i="0" u="none" strike="noStrike" dirty="0">
                        <a:solidFill>
                          <a:srgbClr val="000000"/>
                        </a:solidFill>
                        <a:effectLst/>
                        <a:latin typeface="Calibri" panose="020F0502020204030204" pitchFamily="34" charset="0"/>
                      </a:endParaRPr>
                    </a:p>
                  </a:txBody>
                  <a:tcPr marL="6675" marR="6675" marT="5358" marB="0" anchor="b"/>
                </a:tc>
                <a:tc>
                  <a:txBody>
                    <a:bodyPr/>
                    <a:lstStyle/>
                    <a:p>
                      <a:pPr algn="ctr" fontAlgn="b"/>
                      <a:r>
                        <a:rPr lang="en-US" sz="1600" b="1" i="0" u="none" strike="noStrike" dirty="0" smtClean="0">
                          <a:solidFill>
                            <a:srgbClr val="000000"/>
                          </a:solidFill>
                          <a:effectLst/>
                          <a:latin typeface="Calibri" panose="020F0502020204030204" pitchFamily="34" charset="0"/>
                        </a:rPr>
                        <a:t/>
                      </a:r>
                      <a:br>
                        <a:rPr lang="en-US" sz="1600" b="1" i="0" u="none" strike="noStrike" dirty="0" smtClean="0">
                          <a:solidFill>
                            <a:srgbClr val="000000"/>
                          </a:solidFill>
                          <a:effectLst/>
                          <a:latin typeface="Calibri" panose="020F0502020204030204" pitchFamily="34" charset="0"/>
                        </a:rPr>
                      </a:br>
                      <a:r>
                        <a:rPr lang="en-US" sz="1600" b="1" i="0" u="none" strike="noStrike" dirty="0" smtClean="0">
                          <a:solidFill>
                            <a:srgbClr val="000000"/>
                          </a:solidFill>
                          <a:effectLst/>
                          <a:latin typeface="Calibri" panose="020F0502020204030204" pitchFamily="34" charset="0"/>
                        </a:rPr>
                        <a:t>Region 3</a:t>
                      </a:r>
                      <a:endParaRPr lang="en-US" sz="1600" b="1" i="0" u="none" strike="noStrike" dirty="0">
                        <a:solidFill>
                          <a:srgbClr val="000000"/>
                        </a:solidFill>
                        <a:effectLst/>
                        <a:latin typeface="Calibri" panose="020F0502020204030204" pitchFamily="34" charset="0"/>
                      </a:endParaRPr>
                    </a:p>
                  </a:txBody>
                  <a:tcPr marL="6675" marR="6675" marT="5358" marB="0" anchor="b"/>
                </a:tc>
              </a:tr>
              <a:tr h="346880">
                <a:tc>
                  <a:txBody>
                    <a:bodyPr/>
                    <a:lstStyle/>
                    <a:p>
                      <a:pPr algn="l" fontAlgn="b"/>
                      <a:r>
                        <a:rPr lang="en-US" sz="1600" b="0" i="0" u="none" strike="noStrike" dirty="0" smtClean="0">
                          <a:solidFill>
                            <a:schemeClr val="dk1"/>
                          </a:solidFill>
                          <a:effectLst/>
                          <a:latin typeface="+mn-lt"/>
                        </a:rPr>
                        <a:t>Community</a:t>
                      </a:r>
                      <a:r>
                        <a:rPr lang="en-US" sz="1600" b="0" i="0" u="none" strike="noStrike" baseline="0" dirty="0" smtClean="0">
                          <a:solidFill>
                            <a:schemeClr val="dk1"/>
                          </a:solidFill>
                          <a:effectLst/>
                          <a:latin typeface="+mn-lt"/>
                        </a:rPr>
                        <a:t> Education/linkage</a:t>
                      </a:r>
                      <a:endParaRPr lang="en-US" sz="1600" b="0" i="0" u="none" strike="noStrike" dirty="0">
                        <a:solidFill>
                          <a:srgbClr val="000000"/>
                        </a:solidFill>
                        <a:effectLst/>
                        <a:latin typeface="Calibri" panose="020F0502020204030204" pitchFamily="34" charset="0"/>
                      </a:endParaRPr>
                    </a:p>
                  </a:txBody>
                  <a:tcPr marL="6675" marR="6675" marT="5358" marB="0" anchor="b"/>
                </a:tc>
                <a:tc>
                  <a:txBody>
                    <a:bodyPr/>
                    <a:lstStyle/>
                    <a:p>
                      <a:pPr algn="ctr" fontAlgn="b"/>
                      <a:r>
                        <a:rPr lang="en-US" sz="1600" b="0" i="0" u="none" strike="noStrike" dirty="0" smtClean="0">
                          <a:solidFill>
                            <a:srgbClr val="000000"/>
                          </a:solidFill>
                          <a:effectLst/>
                          <a:latin typeface="Calibri" panose="020F0502020204030204" pitchFamily="34" charset="0"/>
                        </a:rPr>
                        <a:t>47</a:t>
                      </a:r>
                      <a:endParaRPr lang="en-US" sz="1600" b="0" i="0" u="none" strike="noStrike" dirty="0">
                        <a:solidFill>
                          <a:srgbClr val="000000"/>
                        </a:solidFill>
                        <a:effectLst/>
                        <a:latin typeface="Calibri" panose="020F0502020204030204" pitchFamily="34" charset="0"/>
                      </a:endParaRPr>
                    </a:p>
                  </a:txBody>
                  <a:tcPr marL="6675" marR="6675" marT="5358" marB="0" anchor="b"/>
                </a:tc>
                <a:tc>
                  <a:txBody>
                    <a:bodyPr/>
                    <a:lstStyle/>
                    <a:p>
                      <a:pPr algn="ctr" fontAlgn="b"/>
                      <a:r>
                        <a:rPr lang="en-US" sz="1600" b="0" i="0" u="none" strike="noStrike" dirty="0" smtClean="0">
                          <a:solidFill>
                            <a:srgbClr val="000000"/>
                          </a:solidFill>
                          <a:effectLst/>
                          <a:latin typeface="Calibri" panose="020F0502020204030204" pitchFamily="34" charset="0"/>
                        </a:rPr>
                        <a:t>22</a:t>
                      </a:r>
                      <a:endParaRPr lang="en-US" sz="1600" b="0" i="0" u="none" strike="noStrike" dirty="0">
                        <a:solidFill>
                          <a:srgbClr val="000000"/>
                        </a:solidFill>
                        <a:effectLst/>
                        <a:latin typeface="Calibri" panose="020F0502020204030204" pitchFamily="34" charset="0"/>
                      </a:endParaRPr>
                    </a:p>
                  </a:txBody>
                  <a:tcPr marL="6675" marR="6675" marT="5358" marB="0" anchor="b"/>
                </a:tc>
              </a:tr>
              <a:tr h="310887">
                <a:tc>
                  <a:txBody>
                    <a:bodyPr/>
                    <a:lstStyle/>
                    <a:p>
                      <a:pPr algn="l" fontAlgn="b"/>
                      <a:r>
                        <a:rPr lang="en-US" sz="1600" b="0" i="0" u="none" strike="noStrike" dirty="0" smtClean="0">
                          <a:solidFill>
                            <a:schemeClr val="dk1"/>
                          </a:solidFill>
                          <a:effectLst/>
                          <a:latin typeface="+mn-lt"/>
                        </a:rPr>
                        <a:t>Community-based</a:t>
                      </a:r>
                      <a:r>
                        <a:rPr lang="en-US" sz="1600" b="0" i="0" u="none" strike="noStrike" baseline="0" dirty="0" smtClean="0">
                          <a:solidFill>
                            <a:schemeClr val="dk1"/>
                          </a:solidFill>
                          <a:effectLst/>
                          <a:latin typeface="+mn-lt"/>
                        </a:rPr>
                        <a:t> training</a:t>
                      </a:r>
                      <a:endParaRPr lang="en-US" sz="1600" b="0" i="0" u="none" strike="noStrike" dirty="0">
                        <a:solidFill>
                          <a:srgbClr val="000000"/>
                        </a:solidFill>
                        <a:effectLst/>
                        <a:latin typeface="Calibri" panose="020F0502020204030204" pitchFamily="34" charset="0"/>
                      </a:endParaRPr>
                    </a:p>
                  </a:txBody>
                  <a:tcPr marL="6675" marR="6675" marT="5358" marB="0" anchor="b"/>
                </a:tc>
                <a:tc>
                  <a:txBody>
                    <a:bodyPr/>
                    <a:lstStyle/>
                    <a:p>
                      <a:pPr algn="ctr" fontAlgn="b"/>
                      <a:r>
                        <a:rPr lang="en-US" sz="1600" b="0" i="0" u="none" strike="noStrike" dirty="0" smtClean="0">
                          <a:solidFill>
                            <a:srgbClr val="000000"/>
                          </a:solidFill>
                          <a:effectLst/>
                          <a:latin typeface="Calibri" panose="020F0502020204030204" pitchFamily="34" charset="0"/>
                        </a:rPr>
                        <a:t>36</a:t>
                      </a:r>
                      <a:endParaRPr lang="en-US" sz="1600" b="0" i="0" u="none" strike="noStrike" dirty="0">
                        <a:solidFill>
                          <a:srgbClr val="000000"/>
                        </a:solidFill>
                        <a:effectLst/>
                        <a:latin typeface="Calibri" panose="020F0502020204030204" pitchFamily="34" charset="0"/>
                      </a:endParaRPr>
                    </a:p>
                  </a:txBody>
                  <a:tcPr marL="6675" marR="6675" marT="5358" marB="0" anchor="b"/>
                </a:tc>
                <a:tc>
                  <a:txBody>
                    <a:bodyPr/>
                    <a:lstStyle/>
                    <a:p>
                      <a:pPr algn="ctr" fontAlgn="b"/>
                      <a:r>
                        <a:rPr lang="en-US" sz="1600" b="0" i="0" u="none" strike="noStrike" dirty="0" smtClean="0">
                          <a:solidFill>
                            <a:srgbClr val="000000"/>
                          </a:solidFill>
                          <a:effectLst/>
                          <a:latin typeface="Calibri" panose="020F0502020204030204" pitchFamily="34" charset="0"/>
                        </a:rPr>
                        <a:t>28</a:t>
                      </a:r>
                      <a:endParaRPr lang="en-US" sz="1600" b="0" i="0" u="none" strike="noStrike" dirty="0">
                        <a:solidFill>
                          <a:srgbClr val="000000"/>
                        </a:solidFill>
                        <a:effectLst/>
                        <a:latin typeface="Calibri" panose="020F0502020204030204" pitchFamily="34" charset="0"/>
                      </a:endParaRPr>
                    </a:p>
                  </a:txBody>
                  <a:tcPr marL="6675" marR="6675" marT="5358" marB="0" anchor="b"/>
                </a:tc>
              </a:tr>
              <a:tr h="310887">
                <a:tc>
                  <a:txBody>
                    <a:bodyPr/>
                    <a:lstStyle/>
                    <a:p>
                      <a:pPr algn="l" fontAlgn="b"/>
                      <a:r>
                        <a:rPr lang="en-US" sz="1600" b="0" i="0" u="none" strike="noStrike" dirty="0" smtClean="0">
                          <a:solidFill>
                            <a:srgbClr val="000000"/>
                          </a:solidFill>
                          <a:effectLst/>
                          <a:latin typeface="Calibri" panose="020F0502020204030204" pitchFamily="34" charset="0"/>
                        </a:rPr>
                        <a:t>Provided Training to Day Provider</a:t>
                      </a:r>
                      <a:endParaRPr lang="en-US" sz="1600" b="0" i="0" u="none" strike="noStrike" dirty="0">
                        <a:solidFill>
                          <a:srgbClr val="000000"/>
                        </a:solidFill>
                        <a:effectLst/>
                        <a:latin typeface="Calibri" panose="020F0502020204030204" pitchFamily="34" charset="0"/>
                      </a:endParaRPr>
                    </a:p>
                  </a:txBody>
                  <a:tcPr marL="6675" marR="6675" marT="5358" marB="0" anchor="b"/>
                </a:tc>
                <a:tc>
                  <a:txBody>
                    <a:bodyPr/>
                    <a:lstStyle/>
                    <a:p>
                      <a:pPr algn="ctr" fontAlgn="b"/>
                      <a:r>
                        <a:rPr lang="en-US" sz="1600" b="0" i="0" u="none" strike="noStrike" dirty="0" smtClean="0">
                          <a:solidFill>
                            <a:srgbClr val="000000"/>
                          </a:solidFill>
                          <a:effectLst/>
                          <a:latin typeface="Calibri" panose="020F0502020204030204" pitchFamily="34" charset="0"/>
                        </a:rPr>
                        <a:t>8</a:t>
                      </a:r>
                      <a:endParaRPr lang="en-US" sz="1600" b="0" i="0" u="none" strike="noStrike" dirty="0">
                        <a:solidFill>
                          <a:srgbClr val="000000"/>
                        </a:solidFill>
                        <a:effectLst/>
                        <a:latin typeface="Calibri" panose="020F0502020204030204" pitchFamily="34" charset="0"/>
                      </a:endParaRPr>
                    </a:p>
                  </a:txBody>
                  <a:tcPr marL="6675" marR="6675" marT="5358" marB="0" anchor="b"/>
                </a:tc>
                <a:tc>
                  <a:txBody>
                    <a:bodyPr/>
                    <a:lstStyle/>
                    <a:p>
                      <a:pPr algn="ctr" fontAlgn="b"/>
                      <a:r>
                        <a:rPr lang="en-US" sz="1600" b="0" i="0" u="none" strike="noStrike" dirty="0" smtClean="0">
                          <a:solidFill>
                            <a:srgbClr val="000000"/>
                          </a:solidFill>
                          <a:effectLst/>
                          <a:latin typeface="Calibri" panose="020F0502020204030204" pitchFamily="34" charset="0"/>
                        </a:rPr>
                        <a:t>15</a:t>
                      </a:r>
                      <a:endParaRPr lang="en-US" sz="1600" b="0" i="0" u="none" strike="noStrike" dirty="0">
                        <a:solidFill>
                          <a:srgbClr val="000000"/>
                        </a:solidFill>
                        <a:effectLst/>
                        <a:latin typeface="Calibri" panose="020F0502020204030204" pitchFamily="34" charset="0"/>
                      </a:endParaRPr>
                    </a:p>
                  </a:txBody>
                  <a:tcPr marL="6675" marR="6675" marT="5358" marB="0" anchor="b"/>
                </a:tc>
              </a:tr>
              <a:tr h="270318">
                <a:tc>
                  <a:txBody>
                    <a:bodyPr/>
                    <a:lstStyle/>
                    <a:p>
                      <a:pPr algn="l" fontAlgn="b"/>
                      <a:r>
                        <a:rPr lang="en-US" sz="1600" b="0" i="0" u="none" strike="noStrike" dirty="0" smtClean="0">
                          <a:solidFill>
                            <a:srgbClr val="000000"/>
                          </a:solidFill>
                          <a:effectLst/>
                          <a:latin typeface="Calibri" panose="020F0502020204030204" pitchFamily="34" charset="0"/>
                        </a:rPr>
                        <a:t>Provided Training to emergency services</a:t>
                      </a:r>
                      <a:endParaRPr lang="en-US" sz="1600" b="0" i="0" u="none" strike="noStrike" dirty="0">
                        <a:solidFill>
                          <a:srgbClr val="000000"/>
                        </a:solidFill>
                        <a:effectLst/>
                        <a:latin typeface="Calibri" panose="020F0502020204030204" pitchFamily="34" charset="0"/>
                      </a:endParaRPr>
                    </a:p>
                  </a:txBody>
                  <a:tcPr marL="6675" marR="6675" marT="5358" marB="0" anchor="b"/>
                </a:tc>
                <a:tc>
                  <a:txBody>
                    <a:bodyPr/>
                    <a:lstStyle/>
                    <a:p>
                      <a:pPr algn="ctr" fontAlgn="b"/>
                      <a:r>
                        <a:rPr lang="en-US" sz="1600" b="0" i="0" u="none" strike="noStrike" dirty="0" smtClean="0">
                          <a:solidFill>
                            <a:srgbClr val="000000"/>
                          </a:solidFill>
                          <a:effectLst/>
                          <a:latin typeface="Calibri" panose="020F0502020204030204" pitchFamily="34" charset="0"/>
                        </a:rPr>
                        <a:t>13</a:t>
                      </a:r>
                      <a:endParaRPr lang="en-US" sz="1600" b="0" i="0" u="none" strike="noStrike" dirty="0">
                        <a:solidFill>
                          <a:srgbClr val="000000"/>
                        </a:solidFill>
                        <a:effectLst/>
                        <a:latin typeface="Calibri" panose="020F0502020204030204" pitchFamily="34" charset="0"/>
                      </a:endParaRPr>
                    </a:p>
                  </a:txBody>
                  <a:tcPr marL="6675" marR="6675" marT="5358" marB="0" anchor="b"/>
                </a:tc>
                <a:tc>
                  <a:txBody>
                    <a:bodyPr/>
                    <a:lstStyle/>
                    <a:p>
                      <a:pPr algn="ctr" fontAlgn="b"/>
                      <a:r>
                        <a:rPr lang="en-US" sz="1600" b="0" i="0" u="none" strike="noStrike" dirty="0" smtClean="0">
                          <a:solidFill>
                            <a:srgbClr val="000000"/>
                          </a:solidFill>
                          <a:effectLst/>
                          <a:latin typeface="Calibri" panose="020F0502020204030204" pitchFamily="34" charset="0"/>
                        </a:rPr>
                        <a:t>3</a:t>
                      </a:r>
                      <a:endParaRPr lang="en-US" sz="1600" b="0" i="0" u="none" strike="noStrike" dirty="0">
                        <a:solidFill>
                          <a:srgbClr val="000000"/>
                        </a:solidFill>
                        <a:effectLst/>
                        <a:latin typeface="Calibri" panose="020F0502020204030204" pitchFamily="34" charset="0"/>
                      </a:endParaRPr>
                    </a:p>
                  </a:txBody>
                  <a:tcPr marL="6675" marR="6675" marT="5358" marB="0" anchor="b"/>
                </a:tc>
              </a:tr>
              <a:tr h="270318">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Calibri" panose="020F0502020204030204" pitchFamily="34" charset="0"/>
                        </a:rPr>
                        <a:t>Provided Training to other</a:t>
                      </a:r>
                    </a:p>
                  </a:txBody>
                  <a:tcPr marL="6675" marR="6675" marT="5358" marB="0" anchor="b"/>
                </a:tc>
                <a:tc>
                  <a:txBody>
                    <a:bodyPr/>
                    <a:lstStyle/>
                    <a:p>
                      <a:pPr algn="ctr" fontAlgn="b"/>
                      <a:r>
                        <a:rPr lang="en-US" sz="1600" b="0" i="0" u="none" strike="noStrike" dirty="0" smtClean="0">
                          <a:solidFill>
                            <a:srgbClr val="000000"/>
                          </a:solidFill>
                          <a:effectLst/>
                          <a:latin typeface="Calibri" panose="020F0502020204030204" pitchFamily="34" charset="0"/>
                        </a:rPr>
                        <a:t>10</a:t>
                      </a:r>
                      <a:endParaRPr lang="en-US" sz="1600" b="0" i="0" u="none" strike="noStrike" dirty="0">
                        <a:solidFill>
                          <a:srgbClr val="000000"/>
                        </a:solidFill>
                        <a:effectLst/>
                        <a:latin typeface="Calibri" panose="020F0502020204030204" pitchFamily="34" charset="0"/>
                      </a:endParaRPr>
                    </a:p>
                  </a:txBody>
                  <a:tcPr marL="6675" marR="6675" marT="5358" marB="0" anchor="b"/>
                </a:tc>
                <a:tc>
                  <a:txBody>
                    <a:bodyPr/>
                    <a:lstStyle/>
                    <a:p>
                      <a:pPr algn="ctr" fontAlgn="b"/>
                      <a:r>
                        <a:rPr lang="en-US" sz="1600" b="0" i="0" u="none" strike="noStrike" dirty="0" smtClean="0">
                          <a:solidFill>
                            <a:srgbClr val="000000"/>
                          </a:solidFill>
                          <a:effectLst/>
                          <a:latin typeface="Calibri" panose="020F0502020204030204" pitchFamily="34" charset="0"/>
                        </a:rPr>
                        <a:t>5</a:t>
                      </a:r>
                      <a:endParaRPr lang="en-US" sz="1600" b="0" i="0" u="none" strike="noStrike" dirty="0">
                        <a:solidFill>
                          <a:srgbClr val="000000"/>
                        </a:solidFill>
                        <a:effectLst/>
                        <a:latin typeface="Calibri" panose="020F0502020204030204" pitchFamily="34" charset="0"/>
                      </a:endParaRPr>
                    </a:p>
                  </a:txBody>
                  <a:tcPr marL="6675" marR="6675" marT="5358" marB="0" anchor="b"/>
                </a:tc>
              </a:tr>
              <a:tr h="270318">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Calibri" panose="020F0502020204030204" pitchFamily="34" charset="0"/>
                        </a:rPr>
                        <a:t>Provided Training to</a:t>
                      </a:r>
                      <a:r>
                        <a:rPr lang="en-US" sz="1600" b="0" i="0" u="none" strike="noStrike" baseline="0" dirty="0" smtClean="0">
                          <a:solidFill>
                            <a:srgbClr val="000000"/>
                          </a:solidFill>
                          <a:effectLst/>
                          <a:latin typeface="Calibri" panose="020F0502020204030204" pitchFamily="34" charset="0"/>
                        </a:rPr>
                        <a:t> physician/medical personnel</a:t>
                      </a:r>
                      <a:endParaRPr lang="en-US" sz="1600" b="0" i="0" u="none" strike="noStrike" dirty="0">
                        <a:solidFill>
                          <a:srgbClr val="000000"/>
                        </a:solidFill>
                        <a:effectLst/>
                        <a:latin typeface="Calibri" panose="020F0502020204030204" pitchFamily="34" charset="0"/>
                      </a:endParaRPr>
                    </a:p>
                  </a:txBody>
                  <a:tcPr marL="6675" marR="6675" marT="5358" marB="0" anchor="b"/>
                </a:tc>
                <a:tc>
                  <a:txBody>
                    <a:bodyPr/>
                    <a:lstStyle/>
                    <a:p>
                      <a:pPr algn="ctr" fontAlgn="b"/>
                      <a:r>
                        <a:rPr lang="en-US" sz="1600" b="0" i="0" u="none" strike="noStrike" dirty="0" smtClean="0">
                          <a:solidFill>
                            <a:srgbClr val="000000"/>
                          </a:solidFill>
                          <a:effectLst/>
                          <a:latin typeface="Calibri" panose="020F0502020204030204" pitchFamily="34" charset="0"/>
                        </a:rPr>
                        <a:t>20</a:t>
                      </a:r>
                      <a:endParaRPr lang="en-US" sz="1600" b="0" i="0" u="none" strike="noStrike" dirty="0">
                        <a:solidFill>
                          <a:srgbClr val="000000"/>
                        </a:solidFill>
                        <a:effectLst/>
                        <a:latin typeface="Calibri" panose="020F0502020204030204" pitchFamily="34" charset="0"/>
                      </a:endParaRPr>
                    </a:p>
                  </a:txBody>
                  <a:tcPr marL="6675" marR="6675" marT="5358" marB="0" anchor="b"/>
                </a:tc>
                <a:tc>
                  <a:txBody>
                    <a:bodyPr/>
                    <a:lstStyle/>
                    <a:p>
                      <a:pPr algn="ctr" fontAlgn="b"/>
                      <a:r>
                        <a:rPr lang="en-US" sz="1600" b="0" i="0" u="none" strike="noStrike" dirty="0" smtClean="0">
                          <a:solidFill>
                            <a:srgbClr val="000000"/>
                          </a:solidFill>
                          <a:effectLst/>
                          <a:latin typeface="Calibri" panose="020F0502020204030204" pitchFamily="34" charset="0"/>
                        </a:rPr>
                        <a:t>3</a:t>
                      </a:r>
                      <a:endParaRPr lang="en-US" sz="1600" b="0" i="0" u="none" strike="noStrike" dirty="0">
                        <a:solidFill>
                          <a:srgbClr val="000000"/>
                        </a:solidFill>
                        <a:effectLst/>
                        <a:latin typeface="Calibri" panose="020F0502020204030204" pitchFamily="34" charset="0"/>
                      </a:endParaRPr>
                    </a:p>
                  </a:txBody>
                  <a:tcPr marL="6675" marR="6675" marT="5358" marB="0" anchor="b"/>
                </a:tc>
              </a:tr>
              <a:tr h="333967">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Calibri" panose="020F0502020204030204" pitchFamily="34" charset="0"/>
                        </a:rPr>
                        <a:t>Provided Training to residential</a:t>
                      </a:r>
                      <a:r>
                        <a:rPr lang="en-US" sz="1600" b="0" i="0" u="none" strike="noStrike" baseline="0" dirty="0" smtClean="0">
                          <a:solidFill>
                            <a:srgbClr val="000000"/>
                          </a:solidFill>
                          <a:effectLst/>
                          <a:latin typeface="Calibri" panose="020F0502020204030204" pitchFamily="34" charset="0"/>
                        </a:rPr>
                        <a:t> provider</a:t>
                      </a:r>
                      <a:endParaRPr lang="en-US" sz="1600" b="0" i="0" u="none" strike="noStrike" dirty="0" smtClean="0">
                        <a:solidFill>
                          <a:srgbClr val="000000"/>
                        </a:solidFill>
                        <a:effectLst/>
                        <a:latin typeface="Calibri" panose="020F0502020204030204" pitchFamily="34" charset="0"/>
                      </a:endParaRPr>
                    </a:p>
                  </a:txBody>
                  <a:tcPr marL="6675" marR="6675" marT="5358" marB="0" anchor="b"/>
                </a:tc>
                <a:tc>
                  <a:txBody>
                    <a:bodyPr/>
                    <a:lstStyle/>
                    <a:p>
                      <a:pPr algn="ctr" fontAlgn="b"/>
                      <a:r>
                        <a:rPr lang="en-US" sz="1600" b="0" i="0" u="none" strike="noStrike" dirty="0" smtClean="0">
                          <a:solidFill>
                            <a:srgbClr val="000000"/>
                          </a:solidFill>
                          <a:effectLst/>
                          <a:latin typeface="Calibri" panose="020F0502020204030204" pitchFamily="34" charset="0"/>
                        </a:rPr>
                        <a:t>14</a:t>
                      </a:r>
                      <a:endParaRPr lang="en-US" sz="1600" b="0" i="0" u="none" strike="noStrike" dirty="0">
                        <a:solidFill>
                          <a:srgbClr val="000000"/>
                        </a:solidFill>
                        <a:effectLst/>
                        <a:latin typeface="Calibri" panose="020F0502020204030204" pitchFamily="34" charset="0"/>
                      </a:endParaRPr>
                    </a:p>
                  </a:txBody>
                  <a:tcPr marL="6675" marR="6675" marT="5358" marB="0" anchor="b"/>
                </a:tc>
                <a:tc>
                  <a:txBody>
                    <a:bodyPr/>
                    <a:lstStyle/>
                    <a:p>
                      <a:pPr algn="ctr" fontAlgn="b"/>
                      <a:r>
                        <a:rPr lang="en-US" sz="1600" b="0" i="0" u="none" strike="noStrike" dirty="0" smtClean="0">
                          <a:solidFill>
                            <a:srgbClr val="000000"/>
                          </a:solidFill>
                          <a:effectLst/>
                          <a:latin typeface="Calibri" panose="020F0502020204030204" pitchFamily="34" charset="0"/>
                        </a:rPr>
                        <a:t>4</a:t>
                      </a:r>
                      <a:endParaRPr lang="en-US" sz="1600" b="0" i="0" u="none" strike="noStrike" dirty="0">
                        <a:solidFill>
                          <a:srgbClr val="000000"/>
                        </a:solidFill>
                        <a:effectLst/>
                        <a:latin typeface="Calibri" panose="020F0502020204030204" pitchFamily="34" charset="0"/>
                      </a:endParaRPr>
                    </a:p>
                  </a:txBody>
                  <a:tcPr marL="6675" marR="6675" marT="5358" marB="0" anchor="b"/>
                </a:tc>
              </a:tr>
              <a:tr h="270318">
                <a:tc>
                  <a:txBody>
                    <a:bodyPr/>
                    <a:lstStyle/>
                    <a:p>
                      <a:pPr algn="l" fontAlgn="b"/>
                      <a:r>
                        <a:rPr lang="en-US" sz="1600" b="0" i="0" u="none" strike="noStrike" dirty="0" smtClean="0">
                          <a:solidFill>
                            <a:srgbClr val="000000"/>
                          </a:solidFill>
                          <a:effectLst/>
                          <a:latin typeface="Calibri" panose="020F0502020204030204" pitchFamily="34" charset="0"/>
                        </a:rPr>
                        <a:t>Provide training to school</a:t>
                      </a:r>
                      <a:endParaRPr lang="en-US" sz="1600" b="0" i="0" u="none" strike="noStrike" dirty="0">
                        <a:solidFill>
                          <a:srgbClr val="000000"/>
                        </a:solidFill>
                        <a:effectLst/>
                        <a:latin typeface="Calibri" panose="020F0502020204030204" pitchFamily="34" charset="0"/>
                      </a:endParaRPr>
                    </a:p>
                  </a:txBody>
                  <a:tcPr marL="6675" marR="6675" marT="5358" marB="0" anchor="b"/>
                </a:tc>
                <a:tc>
                  <a:txBody>
                    <a:bodyPr/>
                    <a:lstStyle/>
                    <a:p>
                      <a:pPr algn="ctr" fontAlgn="b"/>
                      <a:r>
                        <a:rPr lang="en-US" sz="1600" b="0" i="0" u="none" strike="noStrike" dirty="0" smtClean="0">
                          <a:solidFill>
                            <a:srgbClr val="000000"/>
                          </a:solidFill>
                          <a:effectLst/>
                          <a:latin typeface="Calibri" panose="020F0502020204030204" pitchFamily="34" charset="0"/>
                        </a:rPr>
                        <a:t>4</a:t>
                      </a:r>
                      <a:endParaRPr lang="en-US" sz="1600" b="0" i="0" u="none" strike="noStrike" dirty="0">
                        <a:solidFill>
                          <a:srgbClr val="000000"/>
                        </a:solidFill>
                        <a:effectLst/>
                        <a:latin typeface="Calibri" panose="020F0502020204030204" pitchFamily="34" charset="0"/>
                      </a:endParaRPr>
                    </a:p>
                  </a:txBody>
                  <a:tcPr marL="6675" marR="6675" marT="5358" marB="0" anchor="b"/>
                </a:tc>
                <a:tc>
                  <a:txBody>
                    <a:bodyPr/>
                    <a:lstStyle/>
                    <a:p>
                      <a:pPr algn="ctr" fontAlgn="b"/>
                      <a:r>
                        <a:rPr lang="en-US" sz="1600" b="0" i="0" u="none" strike="noStrike" dirty="0" smtClean="0">
                          <a:solidFill>
                            <a:srgbClr val="000000"/>
                          </a:solidFill>
                          <a:effectLst/>
                          <a:latin typeface="Calibri" panose="020F0502020204030204" pitchFamily="34" charset="0"/>
                        </a:rPr>
                        <a:t>2</a:t>
                      </a:r>
                      <a:endParaRPr lang="en-US" sz="1600" b="0" i="0" u="none" strike="noStrike" dirty="0">
                        <a:solidFill>
                          <a:srgbClr val="000000"/>
                        </a:solidFill>
                        <a:effectLst/>
                        <a:latin typeface="Calibri" panose="020F0502020204030204" pitchFamily="34" charset="0"/>
                      </a:endParaRPr>
                    </a:p>
                  </a:txBody>
                  <a:tcPr marL="6675" marR="6675" marT="5358" marB="0" anchor="b"/>
                </a:tc>
              </a:tr>
            </a:tbl>
          </a:graphicData>
        </a:graphic>
      </p:graphicFrame>
    </p:spTree>
    <p:extLst>
      <p:ext uri="{BB962C8B-B14F-4D97-AF65-F5344CB8AC3E}">
        <p14:creationId xmlns:p14="http://schemas.microsoft.com/office/powerpoint/2010/main" val="1808094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72441"/>
            <a:ext cx="8229600" cy="1143000"/>
          </a:xfrm>
        </p:spPr>
        <p:txBody>
          <a:bodyPr>
            <a:noAutofit/>
          </a:bodyPr>
          <a:lstStyle/>
          <a:p>
            <a:r>
              <a:rPr lang="en-US" sz="3200" dirty="0" smtClean="0"/>
              <a:t>Intellectual/Developmental Disabilities and Delivery System Reform Incentive Payment (DSRIP) Program</a:t>
            </a:r>
            <a:endParaRPr lang="en-US" sz="3200" dirty="0"/>
          </a:p>
        </p:txBody>
      </p:sp>
      <p:sp>
        <p:nvSpPr>
          <p:cNvPr id="9" name="Content Placeholder 8"/>
          <p:cNvSpPr>
            <a:spLocks noGrp="1"/>
          </p:cNvSpPr>
          <p:nvPr>
            <p:ph idx="1"/>
          </p:nvPr>
        </p:nvSpPr>
        <p:spPr>
          <a:xfrm>
            <a:off x="457200" y="2139927"/>
            <a:ext cx="8229600" cy="3986235"/>
          </a:xfrm>
        </p:spPr>
        <p:txBody>
          <a:bodyPr>
            <a:normAutofit fontScale="25000" lnSpcReduction="20000"/>
          </a:bodyPr>
          <a:lstStyle/>
          <a:p>
            <a:r>
              <a:rPr lang="en-CA" sz="8000" dirty="0" smtClean="0"/>
              <a:t>In October 2015, Department of Health (DOH) and OPWDD recorded a webinar for </a:t>
            </a:r>
            <a:r>
              <a:rPr lang="en-CA" sz="8000" dirty="0"/>
              <a:t>the Performing Provider </a:t>
            </a:r>
            <a:r>
              <a:rPr lang="en-CA" sz="8000" dirty="0" smtClean="0"/>
              <a:t>Systems (PPSs) to </a:t>
            </a:r>
            <a:r>
              <a:rPr lang="en-CA" sz="8000" dirty="0"/>
              <a:t>learn more about the </a:t>
            </a:r>
            <a:r>
              <a:rPr lang="en-CA" sz="8000" dirty="0" smtClean="0"/>
              <a:t>I/DD Medicaid </a:t>
            </a:r>
            <a:r>
              <a:rPr lang="en-CA" sz="8000" dirty="0"/>
              <a:t>Members in NY State, and show opportunities for PPSs to work with this population </a:t>
            </a:r>
            <a:r>
              <a:rPr lang="en-CA" sz="8000" dirty="0" smtClean="0"/>
              <a:t>towards the shared </a:t>
            </a:r>
            <a:r>
              <a:rPr lang="en-CA" sz="8000" dirty="0"/>
              <a:t>goal of improving the health of our members and decreasing avoidable emergency room utilization and hospitalizations. </a:t>
            </a:r>
            <a:endParaRPr lang="en-CA" sz="8000" dirty="0" smtClean="0"/>
          </a:p>
          <a:p>
            <a:pPr marL="0" indent="0">
              <a:buNone/>
            </a:pPr>
            <a:endParaRPr lang="en-CA" sz="8000" dirty="0"/>
          </a:p>
          <a:p>
            <a:r>
              <a:rPr lang="en-CA" sz="8000" dirty="0" smtClean="0"/>
              <a:t>The webinar and materials can be accessed via the following links</a:t>
            </a:r>
            <a:endParaRPr lang="en-US" sz="8000" dirty="0" smtClean="0"/>
          </a:p>
          <a:p>
            <a:pPr marL="0" indent="0">
              <a:buNone/>
            </a:pPr>
            <a:endParaRPr lang="en-US" sz="6200" dirty="0" smtClean="0"/>
          </a:p>
          <a:p>
            <a:pPr lvl="1"/>
            <a:r>
              <a:rPr lang="en-US" sz="5800" dirty="0" smtClean="0"/>
              <a:t>the recorded </a:t>
            </a:r>
            <a:r>
              <a:rPr lang="en-US" sz="5800" dirty="0"/>
              <a:t>webinar </a:t>
            </a:r>
            <a:r>
              <a:rPr lang="en-US" sz="5800" dirty="0" smtClean="0"/>
              <a:t>can be accessed at this</a:t>
            </a:r>
            <a:r>
              <a:rPr lang="en-US" sz="5800" dirty="0"/>
              <a:t> </a:t>
            </a:r>
            <a:r>
              <a:rPr lang="en-US" sz="5800" dirty="0" smtClean="0"/>
              <a:t>address</a:t>
            </a:r>
            <a:r>
              <a:rPr lang="en-US" sz="5800" dirty="0"/>
              <a:t>: </a:t>
            </a:r>
          </a:p>
          <a:p>
            <a:pPr marL="0" indent="0" algn="ctr">
              <a:buNone/>
            </a:pPr>
            <a:r>
              <a:rPr lang="en-US" sz="6200" u="sng" dirty="0">
                <a:hlinkClick r:id="rId2"/>
              </a:rPr>
              <a:t>https://</a:t>
            </a:r>
            <a:r>
              <a:rPr lang="en-US" sz="6200" u="sng" dirty="0" smtClean="0">
                <a:hlinkClick r:id="rId2"/>
              </a:rPr>
              <a:t>www.youtube.com/watch?v=kC33ctozGKA&amp;feature=youtu.be</a:t>
            </a:r>
            <a:endParaRPr lang="en-US" sz="6200" dirty="0"/>
          </a:p>
          <a:p>
            <a:pPr marL="0" indent="0" algn="ctr">
              <a:buNone/>
            </a:pPr>
            <a:endParaRPr lang="en-US" sz="6200" dirty="0"/>
          </a:p>
          <a:p>
            <a:pPr lvl="1"/>
            <a:r>
              <a:rPr lang="en-US" sz="5800" dirty="0" smtClean="0"/>
              <a:t>The materials from the webinar can be accessed at this address:</a:t>
            </a:r>
            <a:endParaRPr lang="en-US" sz="5800" dirty="0"/>
          </a:p>
          <a:p>
            <a:pPr marL="0" indent="0" algn="ctr">
              <a:buNone/>
            </a:pPr>
            <a:r>
              <a:rPr lang="en-US" sz="6200" u="sng" dirty="0">
                <a:hlinkClick r:id="rId3"/>
              </a:rPr>
              <a:t>http://www.health.ny.gov/health_care/medicaid/redesign/dsrip/docs/2015-11-04_opwdd_comb_webinar.pdf</a:t>
            </a:r>
            <a:endParaRPr lang="en-US" sz="6200" dirty="0"/>
          </a:p>
          <a:p>
            <a:pPr marL="0" indent="0">
              <a:buNone/>
            </a:pPr>
            <a:endParaRPr lang="en-US" dirty="0"/>
          </a:p>
          <a:p>
            <a:endParaRPr lang="en-US" dirty="0"/>
          </a:p>
        </p:txBody>
      </p:sp>
      <p:sp>
        <p:nvSpPr>
          <p:cNvPr id="7" name="Slide Number Placeholder 6"/>
          <p:cNvSpPr>
            <a:spLocks noGrp="1"/>
          </p:cNvSpPr>
          <p:nvPr>
            <p:ph type="sldNum" sz="quarter" idx="12"/>
          </p:nvPr>
        </p:nvSpPr>
        <p:spPr/>
        <p:txBody>
          <a:bodyPr/>
          <a:lstStyle/>
          <a:p>
            <a:fld id="{B841EAB4-D493-8142-893E-34E8B1A4CCE2}" type="slidenum">
              <a:rPr lang="en-US" smtClean="0"/>
              <a:pPr/>
              <a:t>22</a:t>
            </a:fld>
            <a:endParaRPr lang="en-US"/>
          </a:p>
        </p:txBody>
      </p:sp>
    </p:spTree>
    <p:extLst>
      <p:ext uri="{BB962C8B-B14F-4D97-AF65-F5344CB8AC3E}">
        <p14:creationId xmlns:p14="http://schemas.microsoft.com/office/powerpoint/2010/main" val="2540609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Resources and Additional Information</a:t>
            </a:r>
            <a:endParaRPr lang="en-US" dirty="0"/>
          </a:p>
        </p:txBody>
      </p:sp>
      <p:sp>
        <p:nvSpPr>
          <p:cNvPr id="3" name="Text Placeholder 2"/>
          <p:cNvSpPr>
            <a:spLocks noGrp="1"/>
          </p:cNvSpPr>
          <p:nvPr>
            <p:ph type="body" idx="1"/>
          </p:nvPr>
        </p:nvSpPr>
        <p:spPr>
          <a:xfrm>
            <a:off x="531812" y="1709444"/>
            <a:ext cx="8154988" cy="3924439"/>
          </a:xfrm>
        </p:spPr>
        <p:txBody>
          <a:bodyPr>
            <a:normAutofit/>
          </a:bodyPr>
          <a:lstStyle/>
          <a:p>
            <a:r>
              <a:rPr lang="en-US" b="0" dirty="0" smtClean="0"/>
              <a:t>Additional Information on the Center for START Services and NY START can be found on the OPWDD website at the following </a:t>
            </a:r>
            <a:r>
              <a:rPr lang="en-US" b="0" dirty="0" smtClean="0"/>
              <a:t>link</a:t>
            </a:r>
            <a:r>
              <a:rPr lang="en-US" b="0" dirty="0"/>
              <a:t>:</a:t>
            </a:r>
            <a:endParaRPr lang="en-US" dirty="0"/>
          </a:p>
          <a:p>
            <a:pPr algn="ctr"/>
            <a:r>
              <a:rPr lang="en-US" dirty="0">
                <a:hlinkClick r:id="rId2"/>
              </a:rPr>
              <a:t>http://</a:t>
            </a:r>
            <a:r>
              <a:rPr lang="en-US" dirty="0" smtClean="0">
                <a:hlinkClick r:id="rId2"/>
              </a:rPr>
              <a:t>www.opwdd.ny.gov/ny-start/home</a:t>
            </a:r>
            <a:endParaRPr lang="en-US" dirty="0" smtClean="0"/>
          </a:p>
          <a:p>
            <a:pPr algn="ctr"/>
            <a:r>
              <a:rPr lang="en-US" dirty="0" smtClean="0"/>
              <a:t> </a:t>
            </a:r>
          </a:p>
          <a:p>
            <a:pPr algn="ctr"/>
            <a:r>
              <a:rPr lang="en-US" b="0" dirty="0" smtClean="0"/>
              <a:t>Or on the Center for START Services website at the </a:t>
            </a:r>
            <a:r>
              <a:rPr lang="en-US" b="0" dirty="0"/>
              <a:t>following link: </a:t>
            </a:r>
            <a:endParaRPr lang="en-US" b="0" dirty="0" smtClean="0"/>
          </a:p>
          <a:p>
            <a:pPr algn="ctr"/>
            <a:r>
              <a:rPr lang="en-US" dirty="0" smtClean="0">
                <a:hlinkClick r:id="rId3"/>
              </a:rPr>
              <a:t>http</a:t>
            </a:r>
            <a:r>
              <a:rPr lang="en-US" dirty="0">
                <a:hlinkClick r:id="rId3"/>
              </a:rPr>
              <a:t>://www.centerforstartservices.org</a:t>
            </a:r>
            <a:r>
              <a:rPr lang="en-US" dirty="0" smtClean="0">
                <a:hlinkClick r:id="rId3"/>
              </a:rPr>
              <a:t>/</a:t>
            </a:r>
            <a:r>
              <a:rPr lang="en-US" dirty="0" smtClean="0"/>
              <a:t> </a:t>
            </a:r>
            <a:endParaRPr lang="en-US" dirty="0"/>
          </a:p>
        </p:txBody>
      </p:sp>
      <p:sp>
        <p:nvSpPr>
          <p:cNvPr id="4" name="Slide Number Placeholder 3"/>
          <p:cNvSpPr>
            <a:spLocks noGrp="1"/>
          </p:cNvSpPr>
          <p:nvPr>
            <p:ph type="sldNum" sz="quarter" idx="12"/>
          </p:nvPr>
        </p:nvSpPr>
        <p:spPr/>
        <p:txBody>
          <a:bodyPr/>
          <a:lstStyle/>
          <a:p>
            <a:fld id="{B841EAB4-D493-8142-893E-34E8B1A4CCE2}" type="slidenum">
              <a:rPr lang="en-US" smtClean="0"/>
              <a:pPr/>
              <a:t>23</a:t>
            </a:fld>
            <a:endParaRPr lang="en-US"/>
          </a:p>
        </p:txBody>
      </p:sp>
    </p:spTree>
    <p:extLst>
      <p:ext uri="{BB962C8B-B14F-4D97-AF65-F5344CB8AC3E}">
        <p14:creationId xmlns:p14="http://schemas.microsoft.com/office/powerpoint/2010/main" val="107648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199"/>
            <a:ext cx="8229600" cy="2033081"/>
          </a:xfrm>
        </p:spPr>
        <p:txBody>
          <a:bodyPr>
            <a:noAutofit/>
          </a:bodyPr>
          <a:lstStyle/>
          <a:p>
            <a:r>
              <a:rPr lang="en-US" sz="4000" dirty="0" smtClean="0"/>
              <a:t>System Challenges </a:t>
            </a:r>
            <a:endParaRPr lang="en-US" sz="4000" dirty="0"/>
          </a:p>
        </p:txBody>
      </p:sp>
      <p:sp>
        <p:nvSpPr>
          <p:cNvPr id="5" name="Content Placeholder 4"/>
          <p:cNvSpPr>
            <a:spLocks noGrp="1"/>
          </p:cNvSpPr>
          <p:nvPr>
            <p:ph idx="1"/>
          </p:nvPr>
        </p:nvSpPr>
        <p:spPr>
          <a:xfrm>
            <a:off x="457200" y="2096378"/>
            <a:ext cx="8229600" cy="4033966"/>
          </a:xfrm>
        </p:spPr>
        <p:txBody>
          <a:bodyPr>
            <a:normAutofit lnSpcReduction="10000"/>
          </a:bodyPr>
          <a:lstStyle/>
          <a:p>
            <a:pPr lvl="0"/>
            <a:r>
              <a:rPr lang="en-US" sz="2400" dirty="0"/>
              <a:t>Statewide there is a high utilization </a:t>
            </a:r>
            <a:r>
              <a:rPr lang="en-US" sz="2400"/>
              <a:t>of </a:t>
            </a:r>
            <a:r>
              <a:rPr lang="en-US" sz="2400" smtClean="0"/>
              <a:t>ED use </a:t>
            </a:r>
            <a:r>
              <a:rPr lang="en-US" sz="2400" dirty="0"/>
              <a:t>for behavioral health challenges for people with I/DD</a:t>
            </a:r>
            <a:r>
              <a:rPr lang="en-US" sz="2400" dirty="0" smtClean="0"/>
              <a:t>;</a:t>
            </a:r>
          </a:p>
          <a:p>
            <a:pPr lvl="0"/>
            <a:endParaRPr lang="en-US" sz="2400" dirty="0" smtClean="0"/>
          </a:p>
          <a:p>
            <a:pPr lvl="0"/>
            <a:r>
              <a:rPr lang="en-US" sz="2400" dirty="0" smtClean="0"/>
              <a:t>4700 </a:t>
            </a:r>
            <a:r>
              <a:rPr lang="en-US" sz="2400" dirty="0"/>
              <a:t>people, 5% of I/DD population annually use EDs for psychiatric symptoms with most presenting more than </a:t>
            </a:r>
            <a:r>
              <a:rPr lang="en-US" sz="2400" dirty="0" smtClean="0"/>
              <a:t>once;</a:t>
            </a:r>
          </a:p>
          <a:p>
            <a:endParaRPr lang="en-US" sz="2400" dirty="0" smtClean="0">
              <a:latin typeface="Arial" panose="020B0604020202020204" pitchFamily="34" charset="0"/>
              <a:ea typeface="Calibri" panose="020F0502020204030204" pitchFamily="34" charset="0"/>
              <a:cs typeface="Arial" panose="020B0604020202020204" pitchFamily="34" charset="0"/>
            </a:endParaRPr>
          </a:p>
          <a:p>
            <a:r>
              <a:rPr lang="en-US" sz="2400" dirty="0" smtClean="0">
                <a:latin typeface="Arial" panose="020B0604020202020204" pitchFamily="34" charset="0"/>
                <a:ea typeface="Calibri" panose="020F0502020204030204" pitchFamily="34" charset="0"/>
                <a:cs typeface="Arial" panose="020B0604020202020204" pitchFamily="34" charset="0"/>
              </a:rPr>
              <a:t>1</a:t>
            </a:r>
            <a:r>
              <a:rPr lang="en-US" sz="2400" dirty="0">
                <a:latin typeface="Arial" panose="020B0604020202020204" pitchFamily="34" charset="0"/>
                <a:ea typeface="Calibri" panose="020F0502020204030204" pitchFamily="34" charset="0"/>
                <a:cs typeface="Arial" panose="020B0604020202020204" pitchFamily="34" charset="0"/>
              </a:rPr>
              <a:t>% of I/DD population uses inpatient settings yet 25% of total Medicaid expenditures for </a:t>
            </a:r>
            <a:r>
              <a:rPr lang="en-US" sz="2400" dirty="0" smtClean="0">
                <a:latin typeface="Arial" panose="020B0604020202020204" pitchFamily="34" charset="0"/>
                <a:ea typeface="Calibri" panose="020F0502020204030204" pitchFamily="34" charset="0"/>
                <a:cs typeface="Arial" panose="020B0604020202020204" pitchFamily="34" charset="0"/>
              </a:rPr>
              <a:t>Mental </a:t>
            </a:r>
            <a:r>
              <a:rPr lang="en-US" sz="2400" dirty="0">
                <a:latin typeface="Arial" panose="020B0604020202020204" pitchFamily="34" charset="0"/>
                <a:ea typeface="Calibri" panose="020F0502020204030204" pitchFamily="34" charset="0"/>
                <a:cs typeface="Arial" panose="020B0604020202020204" pitchFamily="34" charset="0"/>
              </a:rPr>
              <a:t>Health services were on inpatient care. This represents a high resource utilization while hospitalized and longer lengths of stay. </a:t>
            </a:r>
          </a:p>
          <a:p>
            <a:pPr lvl="0"/>
            <a:endParaRPr lang="en-US" sz="2000" dirty="0"/>
          </a:p>
          <a:p>
            <a:pPr marL="0" indent="0">
              <a:buNone/>
            </a:pPr>
            <a:endParaRPr lang="en-US" dirty="0"/>
          </a:p>
        </p:txBody>
      </p:sp>
      <p:sp>
        <p:nvSpPr>
          <p:cNvPr id="2" name="Slide Number Placeholder 1"/>
          <p:cNvSpPr>
            <a:spLocks noGrp="1"/>
          </p:cNvSpPr>
          <p:nvPr>
            <p:ph type="sldNum" sz="quarter" idx="12"/>
          </p:nvPr>
        </p:nvSpPr>
        <p:spPr/>
        <p:txBody>
          <a:bodyPr/>
          <a:lstStyle/>
          <a:p>
            <a:fld id="{B841EAB4-D493-8142-893E-34E8B1A4CCE2}" type="slidenum">
              <a:rPr lang="en-US" smtClean="0"/>
              <a:pPr/>
              <a:t>3</a:t>
            </a:fld>
            <a:endParaRPr lang="en-US"/>
          </a:p>
        </p:txBody>
      </p:sp>
    </p:spTree>
    <p:extLst>
      <p:ext uri="{BB962C8B-B14F-4D97-AF65-F5344CB8AC3E}">
        <p14:creationId xmlns:p14="http://schemas.microsoft.com/office/powerpoint/2010/main" val="1106754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Proposed Solution</a:t>
            </a:r>
            <a:endParaRPr lang="en-US" sz="4000" dirty="0"/>
          </a:p>
        </p:txBody>
      </p:sp>
      <p:sp>
        <p:nvSpPr>
          <p:cNvPr id="3" name="Content Placeholder 2"/>
          <p:cNvSpPr>
            <a:spLocks noGrp="1"/>
          </p:cNvSpPr>
          <p:nvPr>
            <p:ph idx="1"/>
          </p:nvPr>
        </p:nvSpPr>
        <p:spPr>
          <a:xfrm>
            <a:off x="457200" y="1935804"/>
            <a:ext cx="8229600" cy="4190359"/>
          </a:xfrm>
        </p:spPr>
        <p:txBody>
          <a:bodyPr>
            <a:normAutofit/>
          </a:bodyPr>
          <a:lstStyle/>
          <a:p>
            <a:r>
              <a:rPr lang="en-US" sz="2400" dirty="0" smtClean="0"/>
              <a:t>OPWDD </a:t>
            </a:r>
            <a:r>
              <a:rPr lang="en-US" sz="2400" dirty="0"/>
              <a:t>has begun implementation of START, a statewide crisis prevention and response model, which is focused on ensuring effective treatment and reducing dependency on higher levels of service. </a:t>
            </a:r>
            <a:endParaRPr lang="en-US" sz="2400" dirty="0" smtClean="0"/>
          </a:p>
          <a:p>
            <a:pPr marL="0" indent="0">
              <a:buNone/>
            </a:pPr>
            <a:endParaRPr lang="en-US" sz="2400" dirty="0"/>
          </a:p>
          <a:p>
            <a:r>
              <a:rPr lang="en-US" sz="2400" dirty="0" smtClean="0"/>
              <a:t>START is a National, Evidence Informed Model  that has demonstrated effectiveness and focuses on capacity building for the system.</a:t>
            </a:r>
            <a:endParaRPr lang="en-US" sz="2400" dirty="0"/>
          </a:p>
          <a:p>
            <a:pPr marL="0"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B841EAB4-D493-8142-893E-34E8B1A4CCE2}" type="slidenum">
              <a:rPr lang="en-US" smtClean="0"/>
              <a:pPr/>
              <a:t>4</a:t>
            </a:fld>
            <a:endParaRPr lang="en-US"/>
          </a:p>
        </p:txBody>
      </p:sp>
    </p:spTree>
    <p:extLst>
      <p:ext uri="{BB962C8B-B14F-4D97-AF65-F5344CB8AC3E}">
        <p14:creationId xmlns:p14="http://schemas.microsoft.com/office/powerpoint/2010/main" val="131481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NY START Mission</a:t>
            </a:r>
            <a:endParaRPr lang="en-US" sz="4000" dirty="0"/>
          </a:p>
        </p:txBody>
      </p:sp>
      <p:sp>
        <p:nvSpPr>
          <p:cNvPr id="3" name="Content Placeholder 2"/>
          <p:cNvSpPr>
            <a:spLocks noGrp="1"/>
          </p:cNvSpPr>
          <p:nvPr>
            <p:ph idx="1"/>
          </p:nvPr>
        </p:nvSpPr>
        <p:spPr>
          <a:xfrm>
            <a:off x="1270660" y="1830115"/>
            <a:ext cx="6840187" cy="4296048"/>
          </a:xfrm>
        </p:spPr>
        <p:txBody>
          <a:bodyPr>
            <a:normAutofit/>
          </a:bodyPr>
          <a:lstStyle/>
          <a:p>
            <a:pPr marL="0" indent="0" algn="ctr">
              <a:buNone/>
            </a:pPr>
            <a:r>
              <a:rPr lang="en-US" sz="2400" dirty="0"/>
              <a:t>NY START </a:t>
            </a:r>
            <a:r>
              <a:rPr lang="en-US" sz="2400" dirty="0" smtClean="0"/>
              <a:t>increases </a:t>
            </a:r>
            <a:r>
              <a:rPr lang="en-US" sz="2400" dirty="0"/>
              <a:t>community capacity to provide an </a:t>
            </a:r>
            <a:r>
              <a:rPr lang="en-US" sz="2400" b="1" dirty="0"/>
              <a:t>integrated response </a:t>
            </a:r>
            <a:r>
              <a:rPr lang="en-US" sz="2400" dirty="0"/>
              <a:t>to people with intellectual/developmental disabilities and behavioral health needs, as well as their families and those who provide support</a:t>
            </a:r>
            <a:r>
              <a:rPr lang="en-US" sz="2400" dirty="0" smtClean="0"/>
              <a:t>. </a:t>
            </a:r>
            <a:r>
              <a:rPr lang="en-US" sz="2400" dirty="0"/>
              <a:t>This </a:t>
            </a:r>
            <a:r>
              <a:rPr lang="en-US" sz="2400" dirty="0" smtClean="0"/>
              <a:t>occurs </a:t>
            </a:r>
            <a:r>
              <a:rPr lang="en-US" sz="2400" dirty="0"/>
              <a:t>through </a:t>
            </a:r>
            <a:r>
              <a:rPr lang="en-US" sz="2400" b="1" dirty="0"/>
              <a:t>cross systems relationships</a:t>
            </a:r>
            <a:r>
              <a:rPr lang="en-US" sz="2400" dirty="0"/>
              <a:t>, training, education, and </a:t>
            </a:r>
            <a:r>
              <a:rPr lang="en-US" sz="2400" b="1" dirty="0"/>
              <a:t>crisis prevention and response</a:t>
            </a:r>
            <a:r>
              <a:rPr lang="en-US" sz="2400" dirty="0"/>
              <a:t> in order to enhance opportunities for healthy, successful and richer lives.</a:t>
            </a:r>
          </a:p>
          <a:p>
            <a:pPr marL="0" indent="0">
              <a:buNone/>
            </a:pPr>
            <a:endParaRPr lang="en-US" dirty="0"/>
          </a:p>
        </p:txBody>
      </p:sp>
      <p:sp>
        <p:nvSpPr>
          <p:cNvPr id="4" name="Slide Number Placeholder 3"/>
          <p:cNvSpPr>
            <a:spLocks noGrp="1"/>
          </p:cNvSpPr>
          <p:nvPr>
            <p:ph type="sldNum" sz="quarter" idx="12"/>
          </p:nvPr>
        </p:nvSpPr>
        <p:spPr/>
        <p:txBody>
          <a:bodyPr/>
          <a:lstStyle/>
          <a:p>
            <a:fld id="{B841EAB4-D493-8142-893E-34E8B1A4CCE2}" type="slidenum">
              <a:rPr lang="en-US" smtClean="0"/>
              <a:pPr/>
              <a:t>5</a:t>
            </a:fld>
            <a:endParaRPr lang="en-US"/>
          </a:p>
        </p:txBody>
      </p:sp>
    </p:spTree>
    <p:extLst>
      <p:ext uri="{BB962C8B-B14F-4D97-AF65-F5344CB8AC3E}">
        <p14:creationId xmlns:p14="http://schemas.microsoft.com/office/powerpoint/2010/main" val="223351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57200"/>
            <a:ext cx="8583561" cy="1143000"/>
          </a:xfrm>
        </p:spPr>
        <p:txBody>
          <a:bodyPr>
            <a:noAutofit/>
          </a:bodyPr>
          <a:lstStyle/>
          <a:p>
            <a:r>
              <a:rPr lang="en-US" sz="3200" dirty="0" smtClean="0"/>
              <a:t>NY START: </a:t>
            </a:r>
            <a:br>
              <a:rPr lang="en-US" sz="3200" dirty="0" smtClean="0"/>
            </a:br>
            <a:r>
              <a:rPr lang="en-US" sz="3200" dirty="0" smtClean="0"/>
              <a:t>Implementation Status in Region 1</a:t>
            </a:r>
            <a:br>
              <a:rPr lang="en-US" sz="3200" dirty="0" smtClean="0"/>
            </a:br>
            <a:r>
              <a:rPr lang="en-US" sz="3200" dirty="0" smtClean="0"/>
              <a:t>Western/Finger Lakes</a:t>
            </a:r>
            <a:endParaRPr lang="en-US" sz="3200" dirty="0"/>
          </a:p>
        </p:txBody>
      </p:sp>
      <p:sp>
        <p:nvSpPr>
          <p:cNvPr id="3" name="Content Placeholder 2"/>
          <p:cNvSpPr>
            <a:spLocks noGrp="1"/>
          </p:cNvSpPr>
          <p:nvPr>
            <p:ph idx="1"/>
          </p:nvPr>
        </p:nvSpPr>
        <p:spPr>
          <a:xfrm>
            <a:off x="457200" y="1828801"/>
            <a:ext cx="8229600" cy="4778476"/>
          </a:xfrm>
        </p:spPr>
        <p:txBody>
          <a:bodyPr>
            <a:normAutofit fontScale="62500" lnSpcReduction="20000"/>
          </a:bodyPr>
          <a:lstStyle/>
          <a:p>
            <a:endParaRPr lang="en-US" sz="2400" dirty="0"/>
          </a:p>
          <a:p>
            <a:r>
              <a:rPr lang="en-US" sz="3400" dirty="0" smtClean="0"/>
              <a:t>NY </a:t>
            </a:r>
            <a:r>
              <a:rPr lang="en-US" sz="3400" dirty="0"/>
              <a:t>START Region 1:</a:t>
            </a:r>
          </a:p>
          <a:p>
            <a:pPr lvl="1"/>
            <a:r>
              <a:rPr lang="en-US" sz="3400" dirty="0"/>
              <a:t>Chemung ARC, with its associated partners, is implementing the NY START program across all 17 counties of Region 1.</a:t>
            </a:r>
          </a:p>
          <a:p>
            <a:pPr lvl="1"/>
            <a:r>
              <a:rPr lang="en-US" sz="3400" dirty="0"/>
              <a:t>One START Clinical Team with two sub-teams.  One sub-team is located in Erie County (Western) and the other is located in Ontario County (Eastern)</a:t>
            </a:r>
          </a:p>
          <a:p>
            <a:pPr lvl="1"/>
            <a:r>
              <a:rPr lang="en-US" sz="3400" dirty="0"/>
              <a:t>The team is actively taking referrals and delivering crisis </a:t>
            </a:r>
            <a:r>
              <a:rPr lang="en-US" sz="3400" dirty="0" smtClean="0"/>
              <a:t>supports as well as in-home supports.</a:t>
            </a:r>
          </a:p>
          <a:p>
            <a:pPr lvl="1"/>
            <a:r>
              <a:rPr lang="en-US" sz="3400" dirty="0"/>
              <a:t>A Therapeutic Resource Center property has been identified in the central part of the region and a work plan is being </a:t>
            </a:r>
            <a:r>
              <a:rPr lang="en-US" sz="3400" dirty="0" smtClean="0"/>
              <a:t>developed.</a:t>
            </a:r>
          </a:p>
          <a:p>
            <a:pPr marL="457200" lvl="1" indent="0">
              <a:buNone/>
            </a:pPr>
            <a:endParaRPr lang="en-US" sz="3400" dirty="0" smtClean="0"/>
          </a:p>
          <a:p>
            <a:pPr marL="457200" lvl="1" indent="0">
              <a:buNone/>
            </a:pPr>
            <a:r>
              <a:rPr lang="en-US" sz="3400" dirty="0" smtClean="0"/>
              <a:t>To </a:t>
            </a:r>
            <a:r>
              <a:rPr lang="en-US" sz="3400" dirty="0"/>
              <a:t>make a referral or inquire about services in Region 1 call: </a:t>
            </a:r>
          </a:p>
          <a:p>
            <a:pPr marL="0" indent="0">
              <a:buNone/>
            </a:pPr>
            <a:r>
              <a:rPr lang="en-US" sz="3400" b="1" dirty="0" smtClean="0"/>
              <a:t>                               1-844-56(START</a:t>
            </a:r>
            <a:r>
              <a:rPr lang="en-US" sz="3400" b="1" dirty="0"/>
              <a:t>) </a:t>
            </a:r>
          </a:p>
          <a:p>
            <a:pPr lvl="1"/>
            <a:endParaRPr lang="en-US" sz="3300" dirty="0"/>
          </a:p>
          <a:p>
            <a:pPr lvl="1"/>
            <a:endParaRPr lang="en-US" sz="3300" dirty="0"/>
          </a:p>
          <a:p>
            <a:endParaRPr lang="en-US" dirty="0" smtClean="0"/>
          </a:p>
        </p:txBody>
      </p:sp>
      <p:sp>
        <p:nvSpPr>
          <p:cNvPr id="4" name="Slide Number Placeholder 3"/>
          <p:cNvSpPr>
            <a:spLocks noGrp="1"/>
          </p:cNvSpPr>
          <p:nvPr>
            <p:ph type="sldNum" sz="quarter" idx="12"/>
          </p:nvPr>
        </p:nvSpPr>
        <p:spPr/>
        <p:txBody>
          <a:bodyPr/>
          <a:lstStyle/>
          <a:p>
            <a:fld id="{B841EAB4-D493-8142-893E-34E8B1A4CCE2}" type="slidenum">
              <a:rPr lang="en-US" smtClean="0"/>
              <a:pPr/>
              <a:t>6</a:t>
            </a:fld>
            <a:endParaRPr lang="en-US"/>
          </a:p>
        </p:txBody>
      </p:sp>
    </p:spTree>
    <p:extLst>
      <p:ext uri="{BB962C8B-B14F-4D97-AF65-F5344CB8AC3E}">
        <p14:creationId xmlns:p14="http://schemas.microsoft.com/office/powerpoint/2010/main" val="3617814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57200"/>
            <a:ext cx="8583561" cy="1143000"/>
          </a:xfrm>
        </p:spPr>
        <p:txBody>
          <a:bodyPr>
            <a:noAutofit/>
          </a:bodyPr>
          <a:lstStyle/>
          <a:p>
            <a:r>
              <a:rPr lang="en-US" sz="3200" dirty="0" smtClean="0"/>
              <a:t>NY START: </a:t>
            </a:r>
            <a:br>
              <a:rPr lang="en-US" sz="3200" dirty="0" smtClean="0"/>
            </a:br>
            <a:r>
              <a:rPr lang="en-US" sz="3200" dirty="0" smtClean="0"/>
              <a:t>Implementation Status in Region 3</a:t>
            </a:r>
            <a:br>
              <a:rPr lang="en-US" sz="3200" dirty="0" smtClean="0"/>
            </a:br>
            <a:r>
              <a:rPr lang="en-US" sz="3200" dirty="0" smtClean="0"/>
              <a:t>Capital District, Hudson Valley, &amp; Taconic</a:t>
            </a:r>
            <a:endParaRPr lang="en-US" sz="3200" dirty="0"/>
          </a:p>
        </p:txBody>
      </p:sp>
      <p:sp>
        <p:nvSpPr>
          <p:cNvPr id="3" name="Content Placeholder 2"/>
          <p:cNvSpPr>
            <a:spLocks noGrp="1"/>
          </p:cNvSpPr>
          <p:nvPr>
            <p:ph idx="1"/>
          </p:nvPr>
        </p:nvSpPr>
        <p:spPr>
          <a:xfrm>
            <a:off x="457200" y="1828801"/>
            <a:ext cx="8229600" cy="4778476"/>
          </a:xfrm>
        </p:spPr>
        <p:txBody>
          <a:bodyPr>
            <a:normAutofit fontScale="92500" lnSpcReduction="20000"/>
          </a:bodyPr>
          <a:lstStyle/>
          <a:p>
            <a:endParaRPr lang="en-US" sz="2400" dirty="0"/>
          </a:p>
          <a:p>
            <a:r>
              <a:rPr lang="en-US" sz="2800" dirty="0" smtClean="0"/>
              <a:t>NY </a:t>
            </a:r>
            <a:r>
              <a:rPr lang="en-US" sz="2800" dirty="0"/>
              <a:t>START Region 3:</a:t>
            </a:r>
          </a:p>
          <a:p>
            <a:pPr lvl="1"/>
            <a:r>
              <a:rPr lang="en-US" dirty="0"/>
              <a:t>Region 3 team is a State Employee team</a:t>
            </a:r>
          </a:p>
          <a:p>
            <a:pPr lvl="1"/>
            <a:r>
              <a:rPr lang="en-US" dirty="0"/>
              <a:t>Region 3 START Clinical Team has 3 sub-teams located in Taconic,  Hudson Valley, and  Capital District.</a:t>
            </a:r>
          </a:p>
          <a:p>
            <a:pPr lvl="1"/>
            <a:r>
              <a:rPr lang="en-US" dirty="0"/>
              <a:t>A Therapeutic Resource Center property has been identified in the </a:t>
            </a:r>
            <a:r>
              <a:rPr lang="en-US" dirty="0" smtClean="0"/>
              <a:t>Taconic region and </a:t>
            </a:r>
            <a:r>
              <a:rPr lang="en-US" dirty="0"/>
              <a:t>a </a:t>
            </a:r>
            <a:r>
              <a:rPr lang="en-US" dirty="0" smtClean="0"/>
              <a:t>feasibility study is being completed by DASNY.</a:t>
            </a:r>
          </a:p>
          <a:p>
            <a:pPr marL="457200" lvl="1" indent="0">
              <a:buNone/>
            </a:pPr>
            <a:endParaRPr lang="en-US" dirty="0" smtClean="0"/>
          </a:p>
          <a:p>
            <a:pPr marL="457200" lvl="1" indent="0">
              <a:buNone/>
            </a:pPr>
            <a:r>
              <a:rPr lang="en-US" dirty="0" smtClean="0"/>
              <a:t>To </a:t>
            </a:r>
            <a:r>
              <a:rPr lang="en-US" dirty="0"/>
              <a:t>make a referral or inquire about services in Region </a:t>
            </a:r>
            <a:r>
              <a:rPr lang="en-US" dirty="0" smtClean="0"/>
              <a:t>3 call: </a:t>
            </a:r>
            <a:r>
              <a:rPr lang="en-US" sz="2800" b="1" dirty="0" smtClean="0"/>
              <a:t>1-844-START80</a:t>
            </a:r>
            <a:endParaRPr lang="en-US" sz="2800" b="1" dirty="0"/>
          </a:p>
          <a:p>
            <a:pPr lvl="1"/>
            <a:endParaRPr lang="en-US" sz="3300" dirty="0"/>
          </a:p>
          <a:p>
            <a:pPr lvl="1"/>
            <a:endParaRPr lang="en-US" sz="3300" dirty="0"/>
          </a:p>
          <a:p>
            <a:endParaRPr lang="en-US" dirty="0" smtClean="0"/>
          </a:p>
        </p:txBody>
      </p:sp>
      <p:sp>
        <p:nvSpPr>
          <p:cNvPr id="4" name="Slide Number Placeholder 3"/>
          <p:cNvSpPr>
            <a:spLocks noGrp="1"/>
          </p:cNvSpPr>
          <p:nvPr>
            <p:ph type="sldNum" sz="quarter" idx="12"/>
          </p:nvPr>
        </p:nvSpPr>
        <p:spPr/>
        <p:txBody>
          <a:bodyPr/>
          <a:lstStyle/>
          <a:p>
            <a:fld id="{B841EAB4-D493-8142-893E-34E8B1A4CCE2}" type="slidenum">
              <a:rPr lang="en-US" smtClean="0"/>
              <a:pPr/>
              <a:t>7</a:t>
            </a:fld>
            <a:endParaRPr lang="en-US"/>
          </a:p>
        </p:txBody>
      </p:sp>
    </p:spTree>
    <p:extLst>
      <p:ext uri="{BB962C8B-B14F-4D97-AF65-F5344CB8AC3E}">
        <p14:creationId xmlns:p14="http://schemas.microsoft.com/office/powerpoint/2010/main" val="904908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2671"/>
            <a:ext cx="8524568" cy="1143000"/>
          </a:xfrm>
        </p:spPr>
        <p:txBody>
          <a:bodyPr>
            <a:noAutofit/>
          </a:bodyPr>
          <a:lstStyle/>
          <a:p>
            <a:r>
              <a:rPr lang="en-US" sz="4000" dirty="0" smtClean="0"/>
              <a:t>NY START: </a:t>
            </a:r>
            <a:br>
              <a:rPr lang="en-US" sz="4000" dirty="0" smtClean="0"/>
            </a:br>
            <a:r>
              <a:rPr lang="en-US" sz="4000" dirty="0" smtClean="0"/>
              <a:t>Implementation Status in Region 4 NYC</a:t>
            </a:r>
            <a:endParaRPr lang="en-US" sz="4000" dirty="0"/>
          </a:p>
        </p:txBody>
      </p:sp>
      <p:sp>
        <p:nvSpPr>
          <p:cNvPr id="3" name="Content Placeholder 2"/>
          <p:cNvSpPr>
            <a:spLocks noGrp="1"/>
          </p:cNvSpPr>
          <p:nvPr>
            <p:ph idx="1"/>
          </p:nvPr>
        </p:nvSpPr>
        <p:spPr>
          <a:xfrm>
            <a:off x="457200" y="2743199"/>
            <a:ext cx="8229600" cy="3382963"/>
          </a:xfrm>
        </p:spPr>
        <p:txBody>
          <a:bodyPr>
            <a:normAutofit/>
          </a:bodyPr>
          <a:lstStyle/>
          <a:p>
            <a:r>
              <a:rPr lang="en-US" sz="2400" dirty="0" smtClean="0"/>
              <a:t>Two START teams will be implemented in NYC.</a:t>
            </a:r>
          </a:p>
          <a:p>
            <a:r>
              <a:rPr lang="en-US" sz="2400" dirty="0" smtClean="0"/>
              <a:t>Team 1 will operate in Brooklyn and Staten Island.</a:t>
            </a:r>
          </a:p>
          <a:p>
            <a:r>
              <a:rPr lang="en-US" sz="2400" dirty="0" smtClean="0"/>
              <a:t>Team 2 will operate in Bronx, Manhattan and Queens.</a:t>
            </a:r>
          </a:p>
          <a:p>
            <a:r>
              <a:rPr lang="en-US" sz="2400" dirty="0" smtClean="0"/>
              <a:t>Each START clinical team will be overseen by a START Director, Assistant Director and Clinical Director.</a:t>
            </a:r>
          </a:p>
          <a:p>
            <a:pPr>
              <a:buNone/>
            </a:pPr>
            <a:endParaRPr lang="en-US" dirty="0" smtClean="0"/>
          </a:p>
        </p:txBody>
      </p:sp>
      <p:sp>
        <p:nvSpPr>
          <p:cNvPr id="4" name="Slide Number Placeholder 3"/>
          <p:cNvSpPr>
            <a:spLocks noGrp="1"/>
          </p:cNvSpPr>
          <p:nvPr>
            <p:ph type="sldNum" sz="quarter" idx="12"/>
          </p:nvPr>
        </p:nvSpPr>
        <p:spPr/>
        <p:txBody>
          <a:bodyPr/>
          <a:lstStyle/>
          <a:p>
            <a:fld id="{B841EAB4-D493-8142-893E-34E8B1A4CCE2}" type="slidenum">
              <a:rPr lang="en-US" smtClean="0"/>
              <a:pPr/>
              <a:t>8</a:t>
            </a:fld>
            <a:endParaRPr lang="en-US"/>
          </a:p>
        </p:txBody>
      </p:sp>
    </p:spTree>
    <p:extLst>
      <p:ext uri="{BB962C8B-B14F-4D97-AF65-F5344CB8AC3E}">
        <p14:creationId xmlns:p14="http://schemas.microsoft.com/office/powerpoint/2010/main" val="5067831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2671"/>
            <a:ext cx="8524568" cy="1143000"/>
          </a:xfrm>
        </p:spPr>
        <p:txBody>
          <a:bodyPr>
            <a:noAutofit/>
          </a:bodyPr>
          <a:lstStyle/>
          <a:p>
            <a:r>
              <a:rPr lang="en-US" sz="4000" dirty="0" smtClean="0"/>
              <a:t>NY START: </a:t>
            </a:r>
            <a:br>
              <a:rPr lang="en-US" sz="4000" dirty="0" smtClean="0"/>
            </a:br>
            <a:r>
              <a:rPr lang="en-US" sz="4000" dirty="0" smtClean="0"/>
              <a:t>Implementation Status in Region 5 Long Island</a:t>
            </a:r>
            <a:endParaRPr lang="en-US" sz="4000" dirty="0"/>
          </a:p>
        </p:txBody>
      </p:sp>
      <p:sp>
        <p:nvSpPr>
          <p:cNvPr id="3" name="Content Placeholder 2"/>
          <p:cNvSpPr>
            <a:spLocks noGrp="1"/>
          </p:cNvSpPr>
          <p:nvPr>
            <p:ph idx="1"/>
          </p:nvPr>
        </p:nvSpPr>
        <p:spPr>
          <a:xfrm>
            <a:off x="457200" y="2743199"/>
            <a:ext cx="8229600" cy="3382963"/>
          </a:xfrm>
        </p:spPr>
        <p:txBody>
          <a:bodyPr>
            <a:normAutofit/>
          </a:bodyPr>
          <a:lstStyle/>
          <a:p>
            <a:r>
              <a:rPr lang="en-US" sz="2600" dirty="0"/>
              <a:t>Formal service analysis and program design is underway for Region 5 and a Request for Application will be released in the near future</a:t>
            </a:r>
            <a:r>
              <a:rPr lang="en-US" sz="2600" dirty="0" smtClean="0"/>
              <a:t>.</a:t>
            </a:r>
          </a:p>
          <a:p>
            <a:r>
              <a:rPr lang="en-US" sz="2600" dirty="0" smtClean="0"/>
              <a:t>The Service Analysis Report completed by the University of New Hampshire Center for Start Services can be found at</a:t>
            </a:r>
            <a:r>
              <a:rPr lang="en-US" sz="2600" dirty="0"/>
              <a:t>: </a:t>
            </a:r>
            <a:r>
              <a:rPr lang="en-US" sz="2600" dirty="0">
                <a:hlinkClick r:id="rId2"/>
              </a:rPr>
              <a:t>http://</a:t>
            </a:r>
            <a:r>
              <a:rPr lang="en-US" sz="2600" dirty="0" smtClean="0">
                <a:hlinkClick r:id="rId2"/>
              </a:rPr>
              <a:t>www.opwdd.ny.gov/node/6178</a:t>
            </a:r>
            <a:r>
              <a:rPr lang="en-US" sz="2600" dirty="0" smtClean="0"/>
              <a:t> </a:t>
            </a:r>
            <a:endParaRPr lang="en-US" sz="2600" dirty="0"/>
          </a:p>
          <a:p>
            <a:pPr>
              <a:buNone/>
            </a:pPr>
            <a:endParaRPr lang="en-US" dirty="0" smtClean="0"/>
          </a:p>
        </p:txBody>
      </p:sp>
      <p:sp>
        <p:nvSpPr>
          <p:cNvPr id="4" name="Slide Number Placeholder 3"/>
          <p:cNvSpPr>
            <a:spLocks noGrp="1"/>
          </p:cNvSpPr>
          <p:nvPr>
            <p:ph type="sldNum" sz="quarter" idx="12"/>
          </p:nvPr>
        </p:nvSpPr>
        <p:spPr/>
        <p:txBody>
          <a:bodyPr/>
          <a:lstStyle/>
          <a:p>
            <a:fld id="{B841EAB4-D493-8142-893E-34E8B1A4CCE2}" type="slidenum">
              <a:rPr lang="en-US" smtClean="0"/>
              <a:pPr/>
              <a:t>9</a:t>
            </a:fld>
            <a:endParaRPr lang="en-US"/>
          </a:p>
        </p:txBody>
      </p:sp>
    </p:spTree>
    <p:extLst>
      <p:ext uri="{BB962C8B-B14F-4D97-AF65-F5344CB8AC3E}">
        <p14:creationId xmlns:p14="http://schemas.microsoft.com/office/powerpoint/2010/main" val="16704012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2321</TotalTime>
  <Words>1234</Words>
  <Application>Microsoft Office PowerPoint</Application>
  <PresentationFormat>On-screen Show (4:3)</PresentationFormat>
  <Paragraphs>193</Paragraphs>
  <Slides>23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 Unicode MS</vt:lpstr>
      <vt:lpstr>Arial</vt:lpstr>
      <vt:lpstr>Arial Bold</vt:lpstr>
      <vt:lpstr>Calibri</vt:lpstr>
      <vt:lpstr>Office Theme</vt:lpstr>
      <vt:lpstr>NY START Systemic, Therapeutic, Assessment, Resources, and Treatment  </vt:lpstr>
      <vt:lpstr>A Changing System of Care</vt:lpstr>
      <vt:lpstr>System Challenges </vt:lpstr>
      <vt:lpstr>Proposed Solution</vt:lpstr>
      <vt:lpstr>NY START Mission</vt:lpstr>
      <vt:lpstr>NY START:  Implementation Status in Region 1 Western/Finger Lakes</vt:lpstr>
      <vt:lpstr>NY START:  Implementation Status in Region 3 Capital District, Hudson Valley, &amp; Taconic</vt:lpstr>
      <vt:lpstr>NY START:  Implementation Status in Region 4 NYC</vt:lpstr>
      <vt:lpstr>NY START:  Implementation Status in Region 5 Long Island</vt:lpstr>
      <vt:lpstr>NY START:  Implementation Status in Region 2 Central New York</vt:lpstr>
      <vt:lpstr>Core START Elements </vt:lpstr>
      <vt:lpstr>Core START Elements</vt:lpstr>
      <vt:lpstr> Developing Capacity and Partnership in the START Network</vt:lpstr>
      <vt:lpstr>Developing Capacity and Partnership</vt:lpstr>
      <vt:lpstr>START Services</vt:lpstr>
      <vt:lpstr>NY START OPWDD Regional Office Liaisons</vt:lpstr>
      <vt:lpstr>NY START SIRS* DATA </vt:lpstr>
      <vt:lpstr>NY START</vt:lpstr>
      <vt:lpstr>Youth and Adult</vt:lpstr>
      <vt:lpstr> Reduction in Psychiatric Hospital &amp; ED Use: 2014-2015  </vt:lpstr>
      <vt:lpstr>Community Training </vt:lpstr>
      <vt:lpstr>Intellectual/Developmental Disabilities and Delivery System Reform Incentive Payment (DSRIP) Program</vt:lpstr>
      <vt:lpstr>Resources and Additional Information</vt:lpstr>
    </vt:vector>
  </TitlesOfParts>
  <Company>NYSOMRDD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NYSOMRDD</dc:creator>
  <cp:lastModifiedBy>Francis, Angie X</cp:lastModifiedBy>
  <cp:revision>136</cp:revision>
  <dcterms:created xsi:type="dcterms:W3CDTF">2015-01-12T14:14:13Z</dcterms:created>
  <dcterms:modified xsi:type="dcterms:W3CDTF">2016-01-26T20:16:11Z</dcterms:modified>
</cp:coreProperties>
</file>